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70" r:id="rId6"/>
    <p:sldId id="273" r:id="rId7"/>
    <p:sldId id="279" r:id="rId8"/>
    <p:sldId id="274" r:id="rId9"/>
    <p:sldId id="276" r:id="rId10"/>
    <p:sldId id="27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61" autoAdjust="0"/>
    <p:restoredTop sz="94660"/>
  </p:normalViewPr>
  <p:slideViewPr>
    <p:cSldViewPr snapToGrid="0">
      <p:cViewPr>
        <p:scale>
          <a:sx n="74" d="100"/>
          <a:sy n="74" d="100"/>
        </p:scale>
        <p:origin x="43" y="56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B6C2F-A70A-41C2-A54F-DEC0DB1EBF3A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F5FA-F1AD-43C3-917C-26367D53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02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369A4-2E86-4BCB-92B5-6A23EAB7C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36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58911B-D4B6-4920-95B5-543D53530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33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7DD30A-E59B-4912-8751-11F4E794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46116A-0CE8-4D6F-90E6-C39D6AC3C55C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96A5D9-4336-487C-9E85-E44D9E6D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4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2E5CA-0F80-4BE0-A891-5E7EE065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169182-DF94-460D-8840-6F0F4FE6F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D6898C-44E8-443E-BC5F-7D3BC2E3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CDF7-B73C-4D2C-B0D4-520E2D8FD2BE}" type="datetime1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0D2FD1-DA66-42D7-99CB-92E7E0AB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E454A2-4DEB-40F7-A036-8146404F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34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6974B4-E609-4B36-A9ED-5348BAFE5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CC7AC5-BB91-495C-BB72-9C6FE7F5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4F960-5C78-4B09-9E12-BB1443EB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B61E-63FC-4FE0-B3BC-81CED5EAAE97}" type="datetime1">
              <a:rPr lang="de-DE" smtClean="0"/>
              <a:t>17.12.2020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DD7E9-F79C-4AA6-A719-B31D8A9B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584285B-F26D-44EE-9A7D-AE79197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05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85129-C3F1-4638-BFBA-C342702B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A0B2D-C2AE-4D0B-BC74-D423230F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C0BF1D-E0A9-4916-BA76-A7608030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5868-167B-46B8-9E33-B1D77D5C1AA0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EB48ED-D060-447D-B639-46E2B40E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9749C-8970-493D-9CC8-AA3096E0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F9404-DD6C-4A62-8087-77416BF1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9BE5C0-8E10-41CC-8381-3AFFCB96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EC5ECB-494C-4A51-AB7D-95017194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099C21-13FF-4BCF-86BB-52831E5B2612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1C197-81E5-4BE4-837E-9A71026C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5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D91EA-3B63-4D92-885C-D19FE870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3DC7E-A84B-4B8D-9E1B-FC9455574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60E37B-A5FA-4C2C-A243-F16A69257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9BC10B-13DE-4E63-A5B3-0CCCF5F3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3D7-A174-48A4-9A08-C5997CB95E47}" type="datetime1">
              <a:rPr lang="de-DE" smtClean="0"/>
              <a:t>17.12.2020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597D2D-9729-4C7C-BB27-14628C65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C7FA3A2-8F5B-4A89-87BB-A1842BBD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50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8311-FF32-479A-A5F0-9F16C208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F75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133E94-F1DD-423F-8B61-CAEB5156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F75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44E4C6-9E05-429C-B32B-334A0DF14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1612BC-AE82-4444-811B-5EEC26ADC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F75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3B362E-FFC3-4D4E-92DA-02F2F777B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F75A4"/>
                </a:solidFill>
              </a:defRPr>
            </a:lvl1pPr>
            <a:lvl2pPr>
              <a:defRPr>
                <a:solidFill>
                  <a:srgbClr val="1F75A4"/>
                </a:solidFill>
              </a:defRPr>
            </a:lvl2pPr>
            <a:lvl3pPr>
              <a:defRPr>
                <a:solidFill>
                  <a:srgbClr val="1F75A4"/>
                </a:solidFill>
              </a:defRPr>
            </a:lvl3pPr>
            <a:lvl4pPr>
              <a:defRPr>
                <a:solidFill>
                  <a:srgbClr val="1F75A4"/>
                </a:solidFill>
              </a:defRPr>
            </a:lvl4pPr>
            <a:lvl5pPr>
              <a:defRPr>
                <a:solidFill>
                  <a:srgbClr val="1F75A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2182BA-3139-40CE-80AC-7226DFB1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101F-A22C-4C48-9CF7-29034331BBC6}" type="datetime1">
              <a:rPr lang="de-DE" smtClean="0"/>
              <a:t>17.12.2020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9FD17D-C353-472A-AB6B-7F04471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F2C0B92-2884-4257-B8E7-7B6167EF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79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29A67-8CB7-471A-842C-9513074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9DFB12-2D83-41F9-915F-FBFD062C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69E-05AF-4394-97DD-6CFE2DF27A72}" type="datetime1">
              <a:rPr lang="de-DE" smtClean="0"/>
              <a:t>17.12.2020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2A5DDE-EBC7-48D1-94F9-7064DB25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1547E0-4DA7-4376-A398-CF08EC50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7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73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0D55-122C-4EC3-8DBF-F3B52C4D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57A5-96FD-46A2-8C5F-446B8490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F75A4"/>
                </a:solidFill>
              </a:defRPr>
            </a:lvl1pPr>
            <a:lvl2pPr>
              <a:defRPr sz="2800">
                <a:solidFill>
                  <a:srgbClr val="1F75A4"/>
                </a:solidFill>
              </a:defRPr>
            </a:lvl2pPr>
            <a:lvl3pPr>
              <a:defRPr sz="2400">
                <a:solidFill>
                  <a:srgbClr val="1F75A4"/>
                </a:solidFill>
              </a:defRPr>
            </a:lvl3pPr>
            <a:lvl4pPr>
              <a:defRPr sz="2000">
                <a:solidFill>
                  <a:srgbClr val="1F75A4"/>
                </a:solidFill>
              </a:defRPr>
            </a:lvl4pPr>
            <a:lvl5pPr>
              <a:defRPr sz="2000">
                <a:solidFill>
                  <a:srgbClr val="1F75A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672E91-436E-48FE-A5DE-A44B5821E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F75A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072325-3A87-4EA5-A5E7-8F55F662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4E19-DAB7-43BC-90A4-317E6046DD42}" type="datetime1">
              <a:rPr lang="de-DE" smtClean="0"/>
              <a:t>17.12.2020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9AFAF3-45FB-4E75-87DE-2167F1C3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F307BF-41A2-4297-BB81-4AAA13CB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923889"/>
            <a:ext cx="596900" cy="365125"/>
          </a:xfrm>
          <a:prstGeom prst="rect">
            <a:avLst/>
          </a:prstGeom>
        </p:spPr>
        <p:txBody>
          <a:bodyPr/>
          <a:lstStyle/>
          <a:p>
            <a:fld id="{A76DF58D-9D9A-411C-85C1-7643674E3D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1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DB3F4-B4EF-4BB9-B2E0-93B23BDD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FACD0B-1D40-4D20-9BCF-C3441CC90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2705"/>
            <a:ext cx="6172200" cy="50285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3202A7-CF04-440C-A394-24C0317CE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F75A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AF4DE2-AC8B-454E-9379-D1FE7214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6A15-1E20-4636-AE65-3A3D50179960}" type="datetime1">
              <a:rPr lang="de-DE" smtClean="0"/>
              <a:t>17.12.2020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5CAB66-836D-4F78-B8E5-65481EA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7AC1F9-822D-4DC6-AD71-2CB10392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745" y="903341"/>
            <a:ext cx="672100" cy="365125"/>
          </a:xfrm>
        </p:spPr>
        <p:txBody>
          <a:bodyPr/>
          <a:lstStyle>
            <a:lvl1pPr>
              <a:defRPr sz="2000"/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0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35F639-B9AA-4D05-9E0F-A28F20BF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0DBC36-75E3-4A8B-971A-50A7EEFE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45326E-E19A-4F2F-9D8D-DD915037A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67450"/>
            <a:ext cx="147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1F75A4"/>
                </a:solidFill>
                <a:latin typeface="Frutiger"/>
              </a:defRPr>
            </a:lvl1pPr>
          </a:lstStyle>
          <a:p>
            <a:fld id="{E77D9A93-B7FD-4DFB-AE63-40E84A3944F4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D78F51-1619-4EFE-B16D-B9F95D8A7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3050" y="6267450"/>
            <a:ext cx="636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utiger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2FD2331-B6AC-4FB8-9BCA-F963DD4F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1882" y="893067"/>
            <a:ext cx="672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F75A4"/>
                </a:solidFill>
              </a:defRPr>
            </a:lvl1pPr>
          </a:lstStyle>
          <a:p>
            <a:fld id="{A76DF58D-9D9A-411C-85C1-7643674E3D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4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75A4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C1B1C-92FB-4D2B-91B9-0E26284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862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/>
              <a:t>6 jähriges Technisches Gymnasium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9A0BDC-30CD-413A-8CEF-E7FADAACA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8742"/>
            <a:ext cx="9144000" cy="1188357"/>
          </a:xfrm>
        </p:spPr>
        <p:txBody>
          <a:bodyPr/>
          <a:lstStyle/>
          <a:p>
            <a:r>
              <a:rPr lang="de-DE" dirty="0"/>
              <a:t>Beginnend mit der 8ten Klasse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F148408-A04A-42B6-9450-2DA8550BC94F}"/>
              </a:ext>
            </a:extLst>
          </p:cNvPr>
          <p:cNvGrpSpPr/>
          <p:nvPr/>
        </p:nvGrpSpPr>
        <p:grpSpPr>
          <a:xfrm>
            <a:off x="8366313" y="3371382"/>
            <a:ext cx="1674159" cy="1674159"/>
            <a:chOff x="8178054" y="3396887"/>
            <a:chExt cx="1674159" cy="167415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93942DD3-0DBE-4228-B0B2-9503419D1945}"/>
                </a:ext>
              </a:extLst>
            </p:cNvPr>
            <p:cNvSpPr/>
            <p:nvPr/>
          </p:nvSpPr>
          <p:spPr>
            <a:xfrm>
              <a:off x="8178054" y="3396887"/>
              <a:ext cx="1674159" cy="1674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B27BA6F-84EE-408C-87D7-5FE343D680C4}"/>
                </a:ext>
              </a:extLst>
            </p:cNvPr>
            <p:cNvSpPr txBox="1"/>
            <p:nvPr/>
          </p:nvSpPr>
          <p:spPr>
            <a:xfrm rot="830964">
              <a:off x="8300758" y="3726134"/>
              <a:ext cx="1428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dirty="0">
                  <a:solidFill>
                    <a:srgbClr val="1F75A4"/>
                  </a:solidFill>
                  <a:latin typeface="Frutiger"/>
                </a:rPr>
                <a:t>6TG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85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bäude, draußen, Gras, Straße enthält.&#10;&#10;Automatisch generierte Beschreibung">
            <a:extLst>
              <a:ext uri="{FF2B5EF4-FFF2-40B4-BE49-F238E27FC236}">
                <a16:creationId xmlns:a16="http://schemas.microsoft.com/office/drawing/2014/main" id="{5C803A53-352C-4371-B40A-1F761394F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/>
        </p:blipFill>
        <p:spPr>
          <a:xfrm>
            <a:off x="3242693" y="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BC366F-B094-4688-91C8-3FFFF771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de-DE" sz="2800" dirty="0"/>
              <a:t>Gründe zum Wechsel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74AF6-E31A-4300-B494-6D2F7DA0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DE" sz="1800" dirty="0"/>
              <a:t>Allgemeinbildendendes Abitur</a:t>
            </a:r>
            <a:br>
              <a:rPr lang="de-DE" sz="1800" dirty="0"/>
            </a:br>
            <a:r>
              <a:rPr lang="de-DE" sz="1800" dirty="0"/>
              <a:t>(Kein Fachabitur)</a:t>
            </a:r>
          </a:p>
          <a:p>
            <a:r>
              <a:rPr lang="de-DE" sz="1800" dirty="0"/>
              <a:t>Neuer Schulanfang</a:t>
            </a:r>
          </a:p>
          <a:p>
            <a:r>
              <a:rPr lang="de-DE" sz="1800" dirty="0"/>
              <a:t>Technisches Interesse</a:t>
            </a:r>
          </a:p>
          <a:p>
            <a:r>
              <a:rPr lang="de-DE" sz="1800" dirty="0"/>
              <a:t>Freie Profilwahl Oberstufe</a:t>
            </a:r>
          </a:p>
          <a:p>
            <a:r>
              <a:rPr lang="de-DE" sz="1800" dirty="0"/>
              <a:t>Berufsorientierung</a:t>
            </a:r>
          </a:p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68804-DF53-4715-8CB5-F55D559A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26921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CB5868-167B-46B8-9E33-B1D77D5C1AA0}" type="datetime1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17.12.2020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7806E1-BAAF-471D-B750-BC156EA0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6DF58D-9D9A-411C-85C1-7643674E3DD1}" type="slidenum">
              <a:rPr lang="de-DE" sz="19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DE" sz="190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4064A5D-8FE0-4157-A224-4210FED04D14}"/>
              </a:ext>
            </a:extLst>
          </p:cNvPr>
          <p:cNvSpPr/>
          <p:nvPr/>
        </p:nvSpPr>
        <p:spPr>
          <a:xfrm>
            <a:off x="320722" y="552734"/>
            <a:ext cx="989463" cy="77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3468767-D614-4A8F-A55C-880FCB57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814" y="495002"/>
            <a:ext cx="2707914" cy="7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C803A53-352C-4371-B40A-1F761394F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-7225"/>
          <a:stretch/>
        </p:blipFill>
        <p:spPr>
          <a:xfrm>
            <a:off x="2832663" y="0"/>
            <a:ext cx="12218621" cy="685800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BC366F-B094-4688-91C8-3FFFF771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2192482"/>
            <a:ext cx="3619015" cy="624648"/>
          </a:xfrm>
        </p:spPr>
        <p:txBody>
          <a:bodyPr anchor="b">
            <a:normAutofit/>
          </a:bodyPr>
          <a:lstStyle/>
          <a:p>
            <a:r>
              <a:rPr lang="de-DE" sz="2800" dirty="0"/>
              <a:t>Lebensraum Schule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68804-DF53-4715-8CB5-F55D559A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26921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CB5868-167B-46B8-9E33-B1D77D5C1AA0}" type="datetime1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17.12.2020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7806E1-BAAF-471D-B750-BC156EA0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6DF58D-9D9A-411C-85C1-7643674E3DD1}" type="slidenum">
              <a:rPr lang="de-DE" sz="19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de-DE" sz="190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4064A5D-8FE0-4157-A224-4210FED04D14}"/>
              </a:ext>
            </a:extLst>
          </p:cNvPr>
          <p:cNvSpPr/>
          <p:nvPr/>
        </p:nvSpPr>
        <p:spPr>
          <a:xfrm>
            <a:off x="320722" y="552734"/>
            <a:ext cx="989463" cy="77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3468767-D614-4A8F-A55C-880FCB57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814" y="495002"/>
            <a:ext cx="2707914" cy="770215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4EDEF-239D-4064-A2A7-20DFC0218265}"/>
              </a:ext>
            </a:extLst>
          </p:cNvPr>
          <p:cNvSpPr txBox="1">
            <a:spLocks/>
          </p:cNvSpPr>
          <p:nvPr/>
        </p:nvSpPr>
        <p:spPr>
          <a:xfrm>
            <a:off x="1207320" y="3098008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75A4"/>
                </a:solidFill>
                <a:latin typeface="Frutig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75A4"/>
                </a:solidFill>
                <a:latin typeface="Frutige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75A4"/>
                </a:solidFill>
                <a:latin typeface="Frutige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75A4"/>
                </a:solidFill>
                <a:latin typeface="Frutige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75A4"/>
                </a:solidFill>
                <a:latin typeface="Frutige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Einführung (Landschulheim/2Tage)</a:t>
            </a:r>
          </a:p>
          <a:p>
            <a:r>
              <a:rPr lang="de-DE" sz="1800" dirty="0"/>
              <a:t>Alpin-AG</a:t>
            </a:r>
          </a:p>
          <a:p>
            <a:r>
              <a:rPr lang="de-DE" sz="1800" dirty="0"/>
              <a:t>Theater-AG </a:t>
            </a:r>
            <a:r>
              <a:rPr lang="de-DE" sz="1800" dirty="0" err="1"/>
              <a:t>uvm</a:t>
            </a:r>
            <a:r>
              <a:rPr 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64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9D7FA6-4566-4200-9048-A94FD801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7172" y="5253037"/>
            <a:ext cx="1473200" cy="365125"/>
          </a:xfrm>
        </p:spPr>
        <p:txBody>
          <a:bodyPr/>
          <a:lstStyle/>
          <a:p>
            <a:fld id="{E1CB5868-167B-46B8-9E33-B1D77D5C1AA0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217EBD-CA40-45A9-AEFC-DB8BDAF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F58D-9D9A-411C-85C1-7643674E3DD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" name="Rectangle 3">
            <a:extLst>
              <a:ext uri="{FF2B5EF4-FFF2-40B4-BE49-F238E27FC236}">
                <a16:creationId xmlns:a16="http://schemas.microsoft.com/office/drawing/2014/main" id="{07BB7E2C-5CD8-49B3-829A-8481F60F21D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1" t="7233" r="31439" b="19200"/>
          <a:stretch>
            <a:fillRect/>
          </a:stretch>
        </p:blipFill>
        <p:spPr>
          <a:xfrm>
            <a:off x="1018722" y="1622425"/>
            <a:ext cx="7848600" cy="3960812"/>
          </a:xfrm>
          <a:prstGeom prst="rect">
            <a:avLst/>
          </a:prstGeom>
          <a:solidFill>
            <a:srgbClr val="F2F2F2"/>
          </a:solidFill>
          <a:ln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11" name="Group 40">
            <a:extLst>
              <a:ext uri="{FF2B5EF4-FFF2-40B4-BE49-F238E27FC236}">
                <a16:creationId xmlns:a16="http://schemas.microsoft.com/office/drawing/2014/main" id="{EB29C97A-891D-4B82-92BA-46511CFEC444}"/>
              </a:ext>
            </a:extLst>
          </p:cNvPr>
          <p:cNvGrpSpPr>
            <a:grpSpLocks/>
          </p:cNvGrpSpPr>
          <p:nvPr/>
        </p:nvGrpSpPr>
        <p:grpSpPr bwMode="auto">
          <a:xfrm>
            <a:off x="1988685" y="1916112"/>
            <a:ext cx="6588125" cy="1976438"/>
            <a:chOff x="951" y="1846"/>
            <a:chExt cx="4150" cy="1245"/>
          </a:xfrm>
        </p:grpSpPr>
        <p:sp>
          <p:nvSpPr>
            <p:cNvPr id="12" name="Text Box 23">
              <a:extLst>
                <a:ext uri="{FF2B5EF4-FFF2-40B4-BE49-F238E27FC236}">
                  <a16:creationId xmlns:a16="http://schemas.microsoft.com/office/drawing/2014/main" id="{FDCF9A67-F3D9-4FFD-9331-F46588145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274"/>
              <a:ext cx="699" cy="410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M/ Ph/</a:t>
              </a:r>
              <a:br>
                <a:rPr lang="de-DE" altLang="de-DE" sz="1800">
                  <a:solidFill>
                    <a:schemeClr val="bg1"/>
                  </a:solidFill>
                </a:rPr>
              </a:br>
              <a:r>
                <a:rPr lang="de-DE" altLang="de-DE" sz="1800">
                  <a:solidFill>
                    <a:schemeClr val="bg1"/>
                  </a:solidFill>
                </a:rPr>
                <a:t>Bio/ Ch</a:t>
              </a:r>
            </a:p>
          </p:txBody>
        </p:sp>
        <p:sp>
          <p:nvSpPr>
            <p:cNvPr id="13" name="Text Box 24">
              <a:extLst>
                <a:ext uri="{FF2B5EF4-FFF2-40B4-BE49-F238E27FC236}">
                  <a16:creationId xmlns:a16="http://schemas.microsoft.com/office/drawing/2014/main" id="{78398906-F036-45A3-A77E-B920FE2FC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" y="1846"/>
              <a:ext cx="1122" cy="410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M/ Ph/</a:t>
              </a:r>
              <a:br>
                <a:rPr lang="de-DE" altLang="de-DE" sz="1800">
                  <a:solidFill>
                    <a:schemeClr val="bg1"/>
                  </a:solidFill>
                </a:rPr>
              </a:br>
              <a:r>
                <a:rPr lang="de-DE" altLang="de-DE" sz="1800">
                  <a:solidFill>
                    <a:schemeClr val="bg1"/>
                  </a:solidFill>
                </a:rPr>
                <a:t>Bio/ Ch</a:t>
              </a: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312484CC-D56B-448B-8F67-7D07F5202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2274"/>
              <a:ext cx="826" cy="410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M/ Ph/</a:t>
              </a:r>
              <a:br>
                <a:rPr lang="de-DE" altLang="de-DE" sz="1800">
                  <a:solidFill>
                    <a:schemeClr val="bg1"/>
                  </a:solidFill>
                </a:rPr>
              </a:br>
              <a:r>
                <a:rPr lang="de-DE" altLang="de-DE" sz="1800">
                  <a:solidFill>
                    <a:schemeClr val="bg1"/>
                  </a:solidFill>
                </a:rPr>
                <a:t>Bio/ Ch</a:t>
              </a:r>
            </a:p>
          </p:txBody>
        </p:sp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075ACBCD-615C-4207-89E7-34CD92DF4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681"/>
              <a:ext cx="657" cy="410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M/ Ph/</a:t>
              </a:r>
              <a:br>
                <a:rPr lang="de-DE" altLang="de-DE" sz="1800">
                  <a:solidFill>
                    <a:schemeClr val="bg1"/>
                  </a:solidFill>
                </a:rPr>
              </a:br>
              <a:r>
                <a:rPr lang="de-DE" altLang="de-DE" sz="1800">
                  <a:solidFill>
                    <a:schemeClr val="bg1"/>
                  </a:solidFill>
                </a:rPr>
                <a:t>Bio/ Ch</a:t>
              </a:r>
            </a:p>
          </p:txBody>
        </p:sp>
      </p:grpSp>
      <p:grpSp>
        <p:nvGrpSpPr>
          <p:cNvPr id="16" name="Group 43">
            <a:extLst>
              <a:ext uri="{FF2B5EF4-FFF2-40B4-BE49-F238E27FC236}">
                <a16:creationId xmlns:a16="http://schemas.microsoft.com/office/drawing/2014/main" id="{7A1545AE-8BA3-4881-A98B-5517D2062277}"/>
              </a:ext>
            </a:extLst>
          </p:cNvPr>
          <p:cNvGrpSpPr>
            <a:grpSpLocks/>
          </p:cNvGrpSpPr>
          <p:nvPr/>
        </p:nvGrpSpPr>
        <p:grpSpPr bwMode="auto">
          <a:xfrm>
            <a:off x="1972810" y="1917700"/>
            <a:ext cx="6611937" cy="3006725"/>
            <a:chOff x="941" y="1847"/>
            <a:chExt cx="4165" cy="1894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87AE078F-28B6-4C16-AE5A-21AD56CD2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" y="3332"/>
              <a:ext cx="683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  <p:sp>
          <p:nvSpPr>
            <p:cNvPr id="18" name="Text Box 10" descr="Horizontal dunkel">
              <a:extLst>
                <a:ext uri="{FF2B5EF4-FFF2-40B4-BE49-F238E27FC236}">
                  <a16:creationId xmlns:a16="http://schemas.microsoft.com/office/drawing/2014/main" id="{3CF57857-50D2-4ED9-963C-F5EFC6106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" y="1847"/>
              <a:ext cx="683" cy="40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pattFill prst="dkHorz">
                <a:fgClr>
                  <a:srgbClr val="FFFF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CACBB896-91F8-479C-BE08-76F54F2FD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2275"/>
              <a:ext cx="1122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  <p:sp>
          <p:nvSpPr>
            <p:cNvPr id="20" name="Text Box 12">
              <a:extLst>
                <a:ext uri="{FF2B5EF4-FFF2-40B4-BE49-F238E27FC236}">
                  <a16:creationId xmlns:a16="http://schemas.microsoft.com/office/drawing/2014/main" id="{1F14181E-F478-434E-85A2-A932CC6A0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5" y="1852"/>
              <a:ext cx="763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B5E834B8-4E09-4986-A09C-9C242B4B7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2687"/>
              <a:ext cx="805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1A2415E1-5406-4CEA-B5FA-911021929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1869"/>
              <a:ext cx="662" cy="3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0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4FB59E43-E142-46DA-9424-A4482561C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" y="2682"/>
              <a:ext cx="805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D/E/Fr</a:t>
              </a:r>
              <a:br>
                <a:rPr lang="de-DE" altLang="de-DE" sz="2400"/>
              </a:br>
              <a:endParaRPr lang="de-DE" altLang="de-DE" sz="120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17D2E68C-166E-4A3D-9A16-71F00992F723}"/>
              </a:ext>
            </a:extLst>
          </p:cNvPr>
          <p:cNvGrpSpPr>
            <a:grpSpLocks/>
          </p:cNvGrpSpPr>
          <p:nvPr/>
        </p:nvGrpSpPr>
        <p:grpSpPr bwMode="auto">
          <a:xfrm>
            <a:off x="3079297" y="3268662"/>
            <a:ext cx="4414838" cy="2352675"/>
            <a:chOff x="1638" y="2698"/>
            <a:chExt cx="2781" cy="1482"/>
          </a:xfrm>
        </p:grpSpPr>
        <p:sp>
          <p:nvSpPr>
            <p:cNvPr id="25" name="Text Box 32" descr="Horizontal dunkel">
              <a:extLst>
                <a:ext uri="{FF2B5EF4-FFF2-40B4-BE49-F238E27FC236}">
                  <a16:creationId xmlns:a16="http://schemas.microsoft.com/office/drawing/2014/main" id="{9B26C454-FB47-497B-A220-52FCB67C3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3311"/>
              <a:ext cx="1122" cy="86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/>
                <a:t>Tech/ EDV</a:t>
              </a:r>
              <a:br>
                <a:rPr lang="de-DE" altLang="de-DE" sz="2400"/>
              </a:br>
              <a:endParaRPr lang="de-DE" altLang="de-DE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de-DE" altLang="de-DE" sz="2400"/>
            </a:p>
          </p:txBody>
        </p:sp>
        <p:grpSp>
          <p:nvGrpSpPr>
            <p:cNvPr id="26" name="Group 41">
              <a:extLst>
                <a:ext uri="{FF2B5EF4-FFF2-40B4-BE49-F238E27FC236}">
                  <a16:creationId xmlns:a16="http://schemas.microsoft.com/office/drawing/2014/main" id="{76EB6B0F-C498-4F3E-92C9-51513D33D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8" y="2698"/>
              <a:ext cx="2781" cy="1033"/>
              <a:chOff x="1638" y="2698"/>
              <a:chExt cx="2781" cy="1033"/>
            </a:xfrm>
          </p:grpSpPr>
          <p:sp>
            <p:nvSpPr>
              <p:cNvPr id="27" name="Text Box 31">
                <a:extLst>
                  <a:ext uri="{FF2B5EF4-FFF2-40B4-BE49-F238E27FC236}">
                    <a16:creationId xmlns:a16="http://schemas.microsoft.com/office/drawing/2014/main" id="{18C9C929-53ED-4BE8-9E78-E96B642F4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" y="2698"/>
                <a:ext cx="1122" cy="40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2400"/>
                  <a:t>Tech/ EDV</a:t>
                </a:r>
                <a:br>
                  <a:rPr lang="de-DE" altLang="de-DE" sz="2400"/>
                </a:br>
                <a:endParaRPr lang="de-DE" altLang="de-DE" sz="1200"/>
              </a:p>
            </p:txBody>
          </p:sp>
          <p:sp>
            <p:nvSpPr>
              <p:cNvPr id="28" name="Text Box 33" descr="Horizontal dunkel">
                <a:extLst>
                  <a:ext uri="{FF2B5EF4-FFF2-40B4-BE49-F238E27FC236}">
                    <a16:creationId xmlns:a16="http://schemas.microsoft.com/office/drawing/2014/main" id="{3C2F6E76-1A6D-4300-BC77-753D12FC0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" y="3321"/>
                <a:ext cx="821" cy="41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800"/>
                  <a:t>Tech/ EDV</a:t>
                </a:r>
                <a:br>
                  <a:rPr lang="de-DE" altLang="de-DE" sz="1800"/>
                </a:br>
                <a:endParaRPr lang="de-DE" altLang="de-DE" sz="1800"/>
              </a:p>
            </p:txBody>
          </p:sp>
        </p:grpSp>
      </p:grpSp>
      <p:grpSp>
        <p:nvGrpSpPr>
          <p:cNvPr id="29" name="Group 45">
            <a:extLst>
              <a:ext uri="{FF2B5EF4-FFF2-40B4-BE49-F238E27FC236}">
                <a16:creationId xmlns:a16="http://schemas.microsoft.com/office/drawing/2014/main" id="{20E23B9D-163C-4CA6-A779-1EBC5A48EEBD}"/>
              </a:ext>
            </a:extLst>
          </p:cNvPr>
          <p:cNvGrpSpPr>
            <a:grpSpLocks/>
          </p:cNvGrpSpPr>
          <p:nvPr/>
        </p:nvGrpSpPr>
        <p:grpSpPr bwMode="auto">
          <a:xfrm>
            <a:off x="1971222" y="1944687"/>
            <a:ext cx="6629400" cy="1924050"/>
            <a:chOff x="940" y="1864"/>
            <a:chExt cx="4176" cy="1212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FB829D86-FE07-455D-8219-925076986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0" y="1864"/>
              <a:ext cx="3478" cy="1212"/>
              <a:chOff x="940" y="1864"/>
              <a:chExt cx="3478" cy="1212"/>
            </a:xfrm>
          </p:grpSpPr>
          <p:sp>
            <p:nvSpPr>
              <p:cNvPr id="32" name="Text Box 35">
                <a:extLst>
                  <a:ext uri="{FF2B5EF4-FFF2-40B4-BE49-F238E27FC236}">
                    <a16:creationId xmlns:a16="http://schemas.microsoft.com/office/drawing/2014/main" id="{C99DCB44-F420-42B3-9563-C0170236C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8" y="1864"/>
                <a:ext cx="810" cy="372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600">
                    <a:solidFill>
                      <a:schemeClr val="bg1"/>
                    </a:solidFill>
                  </a:rPr>
                  <a:t>GK/ BK/ Sp/ Rel</a:t>
                </a:r>
              </a:p>
            </p:txBody>
          </p:sp>
          <p:sp>
            <p:nvSpPr>
              <p:cNvPr id="33" name="Text Box 36">
                <a:extLst>
                  <a:ext uri="{FF2B5EF4-FFF2-40B4-BE49-F238E27FC236}">
                    <a16:creationId xmlns:a16="http://schemas.microsoft.com/office/drawing/2014/main" id="{6B45E9D5-42FA-4126-AD4A-4C36C76FB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" y="2281"/>
                <a:ext cx="757" cy="372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600">
                    <a:solidFill>
                      <a:schemeClr val="bg1"/>
                    </a:solidFill>
                  </a:rPr>
                  <a:t>GK/ BK/ Sp/ Rel</a:t>
                </a:r>
              </a:p>
            </p:txBody>
          </p:sp>
          <p:sp>
            <p:nvSpPr>
              <p:cNvPr id="34" name="Text Box 37">
                <a:extLst>
                  <a:ext uri="{FF2B5EF4-FFF2-40B4-BE49-F238E27FC236}">
                    <a16:creationId xmlns:a16="http://schemas.microsoft.com/office/drawing/2014/main" id="{8BBDE514-7F65-4ED8-AFAF-0BB62CBF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0" y="2704"/>
                <a:ext cx="683" cy="372"/>
              </a:xfrm>
              <a:prstGeom prst="rect">
                <a:avLst/>
              </a:prstGeom>
              <a:solidFill>
                <a:srgbClr val="6600CC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600">
                    <a:solidFill>
                      <a:schemeClr val="bg1"/>
                    </a:solidFill>
                  </a:rPr>
                  <a:t>GK/ BK/ Sp/ Rel</a:t>
                </a:r>
              </a:p>
            </p:txBody>
          </p:sp>
        </p:grpSp>
        <p:sp>
          <p:nvSpPr>
            <p:cNvPr id="31" name="Text Box 38">
              <a:extLst>
                <a:ext uri="{FF2B5EF4-FFF2-40B4-BE49-F238E27FC236}">
                  <a16:creationId xmlns:a16="http://schemas.microsoft.com/office/drawing/2014/main" id="{7D4EDED9-E353-418D-8ACD-CC68164D5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3" y="2292"/>
              <a:ext cx="683" cy="372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600">
                  <a:solidFill>
                    <a:schemeClr val="bg1"/>
                  </a:solidFill>
                </a:rPr>
                <a:t>GK/ BK/ Sp/ Rel</a:t>
              </a: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4B9AB4C2-141D-4B21-9FCB-A3B5D054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altLang="de-DE" b="1" dirty="0"/>
              <a:t>Beispiel Stundenplan mit Anteilen</a:t>
            </a:r>
            <a:br>
              <a:rPr lang="de-DE" altLang="de-DE" b="1" dirty="0"/>
            </a:br>
            <a:r>
              <a:rPr lang="de-DE" altLang="de-DE" sz="2000" b="1" dirty="0"/>
              <a:t>Transparent bedeutet 14 tägig (hell)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609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C59ED-39A3-4662-A9D8-045AE164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Eingangsvoraussetzungen</a:t>
            </a:r>
            <a:br>
              <a:rPr lang="de-DE" altLang="de-DE" b="1" dirty="0"/>
            </a:br>
            <a:r>
              <a:rPr lang="de-DE" altLang="de-DE" sz="2000" b="1" dirty="0"/>
              <a:t>Leistungen aus Halbjahresinformation der 7ten Klasse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183A2-447D-429F-9CB1-AEFE8D20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5868-167B-46B8-9E33-B1D77D5C1AA0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73338A-7511-43CA-B183-E1356956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F58D-9D9A-411C-85C1-7643674E3DD1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A045BDFF-B211-4552-88D2-4768A8C8A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04802"/>
              </p:ext>
            </p:extLst>
          </p:nvPr>
        </p:nvGraphicFramePr>
        <p:xfrm>
          <a:off x="838199" y="1825624"/>
          <a:ext cx="10305198" cy="3769306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152599">
                  <a:extLst>
                    <a:ext uri="{9D8B030D-6E8A-4147-A177-3AD203B41FA5}">
                      <a16:colId xmlns:a16="http://schemas.microsoft.com/office/drawing/2014/main" val="3442107277"/>
                    </a:ext>
                  </a:extLst>
                </a:gridCol>
                <a:gridCol w="5152599">
                  <a:extLst>
                    <a:ext uri="{9D8B030D-6E8A-4147-A177-3AD203B41FA5}">
                      <a16:colId xmlns:a16="http://schemas.microsoft.com/office/drawing/2014/main" val="3080128076"/>
                    </a:ext>
                  </a:extLst>
                </a:gridCol>
              </a:tblGrid>
              <a:tr h="778931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Gymnasium</a:t>
                      </a:r>
                    </a:p>
                  </a:txBody>
                  <a:tcPr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Versetzung nach der 8. Klasse</a:t>
                      </a:r>
                    </a:p>
                  </a:txBody>
                  <a:tcPr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08916"/>
                  </a:ext>
                </a:extLst>
              </a:tr>
              <a:tr h="778931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Realschule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Mathe, Deutsch u. Englisch </a:t>
                      </a:r>
                      <a:b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</a:br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zwei 2er und eine 3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558791"/>
                  </a:ext>
                </a:extLst>
              </a:tr>
              <a:tr h="778931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Haupt-/ Werkrealschule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Mathe, Deutsch u. Englisch </a:t>
                      </a:r>
                      <a:b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</a:br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kein Fach unter 2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549480"/>
                  </a:ext>
                </a:extLst>
              </a:tr>
              <a:tr h="1344455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Gemeinschaftsschule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Einstufung nach Niveau des Zeugnisses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32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01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C59ED-39A3-4662-A9D8-045AE164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Weitere Informationen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183A2-447D-429F-9CB1-AEFE8D20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5868-167B-46B8-9E33-B1D77D5C1AA0}" type="datetime1">
              <a:rPr lang="de-DE" smtClean="0"/>
              <a:t>17.12.2020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73338A-7511-43CA-B183-E1356956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F58D-9D9A-411C-85C1-7643674E3DD1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A045BDFF-B211-4552-88D2-4768A8C8A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98896"/>
              </p:ext>
            </p:extLst>
          </p:nvPr>
        </p:nvGraphicFramePr>
        <p:xfrm>
          <a:off x="838199" y="1825624"/>
          <a:ext cx="10305198" cy="3797254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5152599">
                  <a:extLst>
                    <a:ext uri="{9D8B030D-6E8A-4147-A177-3AD203B41FA5}">
                      <a16:colId xmlns:a16="http://schemas.microsoft.com/office/drawing/2014/main" val="3442107277"/>
                    </a:ext>
                  </a:extLst>
                </a:gridCol>
                <a:gridCol w="5152599">
                  <a:extLst>
                    <a:ext uri="{9D8B030D-6E8A-4147-A177-3AD203B41FA5}">
                      <a16:colId xmlns:a16="http://schemas.microsoft.com/office/drawing/2014/main" val="3080128076"/>
                    </a:ext>
                  </a:extLst>
                </a:gridCol>
              </a:tblGrid>
              <a:tr h="778931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Sprachen</a:t>
                      </a:r>
                    </a:p>
                  </a:txBody>
                  <a:tcPr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Französisch </a:t>
                      </a:r>
                      <a:r>
                        <a:rPr lang="de-DE" sz="2400" b="0" dirty="0">
                          <a:solidFill>
                            <a:srgbClr val="1F75A4"/>
                          </a:solidFill>
                          <a:latin typeface="Frutiger"/>
                        </a:rPr>
                        <a:t>Fortgeschrittene</a:t>
                      </a:r>
                    </a:p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Spanisch</a:t>
                      </a:r>
                      <a:r>
                        <a:rPr lang="de-DE" sz="2400" b="0" dirty="0">
                          <a:solidFill>
                            <a:srgbClr val="1F75A4"/>
                          </a:solidFill>
                          <a:latin typeface="Frutiger"/>
                        </a:rPr>
                        <a:t> Anfänger</a:t>
                      </a:r>
                      <a:endParaRPr lang="de-DE" sz="2400" b="1" dirty="0">
                        <a:solidFill>
                          <a:srgbClr val="1F75A4"/>
                        </a:solidFill>
                        <a:latin typeface="Frutiger"/>
                      </a:endParaRPr>
                    </a:p>
                  </a:txBody>
                  <a:tcPr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08916"/>
                  </a:ext>
                </a:extLst>
              </a:tr>
              <a:tr h="778931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Werkstätten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Bohr-, Dreh-, Fräsmaschinen (…)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558791"/>
                  </a:ext>
                </a:extLst>
              </a:tr>
              <a:tr h="778931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Labore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Physik, Chemie, Pneumatik, Elektrik (…)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549480"/>
                  </a:ext>
                </a:extLst>
              </a:tr>
              <a:tr h="137240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Klassenzimmer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1F75A4"/>
                          </a:solidFill>
                          <a:latin typeface="Frutiger"/>
                        </a:rPr>
                        <a:t>Eigener Teil im Schulhaus</a:t>
                      </a:r>
                    </a:p>
                  </a:txBody>
                  <a:tcPr>
                    <a:lnT w="28575" cap="flat" cmpd="sng" algn="ctr">
                      <a:solidFill>
                        <a:srgbClr val="1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3262612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A88C195D-5976-4E56-8C2C-FB9D5CCC3BB1}"/>
              </a:ext>
            </a:extLst>
          </p:cNvPr>
          <p:cNvSpPr/>
          <p:nvPr/>
        </p:nvSpPr>
        <p:spPr>
          <a:xfrm>
            <a:off x="3067048" y="3903391"/>
            <a:ext cx="1405482" cy="1405482"/>
          </a:xfrm>
          <a:prstGeom prst="ellipse">
            <a:avLst/>
          </a:prstGeom>
          <a:solidFill>
            <a:srgbClr val="1F7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A36938-F5AE-4444-A4ED-2A965B084A65}"/>
              </a:ext>
            </a:extLst>
          </p:cNvPr>
          <p:cNvSpPr txBox="1"/>
          <p:nvPr/>
        </p:nvSpPr>
        <p:spPr>
          <a:xfrm rot="830964">
            <a:off x="2607683" y="4282967"/>
            <a:ext cx="232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rutiger"/>
              </a:rPr>
              <a:t>Modernste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Frutiger"/>
              </a:rPr>
              <a:t>Ausstattung</a:t>
            </a:r>
          </a:p>
        </p:txBody>
      </p:sp>
    </p:spTree>
    <p:extLst>
      <p:ext uri="{BB962C8B-B14F-4D97-AF65-F5344CB8AC3E}">
        <p14:creationId xmlns:p14="http://schemas.microsoft.com/office/powerpoint/2010/main" val="418985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C803A53-352C-4371-B40A-1F761394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641" y="1265217"/>
            <a:ext cx="6817059" cy="5059573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CDA264-2DB7-45AE-9984-38DC9932A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777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BC366F-B094-4688-91C8-3FFFF771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de-DE" sz="2800" dirty="0"/>
              <a:t>Gerne beraten wir Sie.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74AF6-E31A-4300-B494-6D2F7DA0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400" dirty="0"/>
              <a:t>Thomas Maier</a:t>
            </a:r>
          </a:p>
          <a:p>
            <a:pPr marL="0" indent="0">
              <a:buNone/>
            </a:pPr>
            <a:r>
              <a:rPr lang="de-DE" sz="2400" dirty="0"/>
              <a:t>Leitung des 6TG</a:t>
            </a:r>
          </a:p>
          <a:p>
            <a:pPr marL="0" indent="0">
              <a:buNone/>
            </a:pPr>
            <a:r>
              <a:rPr lang="de-DE" sz="2400" dirty="0"/>
              <a:t>thomas.maier@rfgs.de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Anmeldeschluss </a:t>
            </a:r>
          </a:p>
          <a:p>
            <a:r>
              <a:rPr lang="de-DE" sz="1800" dirty="0"/>
              <a:t>vor den Pfingstferien</a:t>
            </a:r>
          </a:p>
          <a:p>
            <a:r>
              <a:rPr lang="de-DE" sz="1800" dirty="0"/>
              <a:t>Nachmeldungen möglich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68804-DF53-4715-8CB5-F55D559A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26921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CB5868-167B-46B8-9E33-B1D77D5C1AA0}" type="datetime1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17.12.2020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7806E1-BAAF-471D-B750-BC156EA0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76DF58D-9D9A-411C-85C1-7643674E3DD1}" type="slidenum">
              <a:rPr lang="de-DE" sz="19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DE" sz="190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4064A5D-8FE0-4157-A224-4210FED04D14}"/>
              </a:ext>
            </a:extLst>
          </p:cNvPr>
          <p:cNvSpPr/>
          <p:nvPr/>
        </p:nvSpPr>
        <p:spPr>
          <a:xfrm>
            <a:off x="320722" y="552734"/>
            <a:ext cx="989463" cy="77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3468767-D614-4A8F-A55C-880FCB57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14" y="495002"/>
            <a:ext cx="2707914" cy="77021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C338AD3-7D5F-4BC5-8EAA-1DFAE66A4917}"/>
              </a:ext>
            </a:extLst>
          </p:cNvPr>
          <p:cNvSpPr/>
          <p:nvPr/>
        </p:nvSpPr>
        <p:spPr>
          <a:xfrm>
            <a:off x="9881218" y="937841"/>
            <a:ext cx="1405482" cy="1405482"/>
          </a:xfrm>
          <a:prstGeom prst="ellipse">
            <a:avLst/>
          </a:prstGeom>
          <a:solidFill>
            <a:srgbClr val="1F7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7D35DF-EAE8-4C89-857F-CCE45AC0BA2A}"/>
              </a:ext>
            </a:extLst>
          </p:cNvPr>
          <p:cNvSpPr txBox="1"/>
          <p:nvPr/>
        </p:nvSpPr>
        <p:spPr>
          <a:xfrm rot="830964">
            <a:off x="9399403" y="1371906"/>
            <a:ext cx="232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rutiger"/>
              </a:rPr>
              <a:t>Schnuppertag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Frutiger"/>
              </a:rPr>
              <a:t>möglich</a:t>
            </a:r>
          </a:p>
        </p:txBody>
      </p:sp>
    </p:spTree>
    <p:extLst>
      <p:ext uri="{BB962C8B-B14F-4D97-AF65-F5344CB8AC3E}">
        <p14:creationId xmlns:p14="http://schemas.microsoft.com/office/powerpoint/2010/main" val="386941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Vorlage_RFGS_2020" id="{4C10B42B-D093-46C9-B621-4F2167A0D1BC}" vid="{71F0F3E6-87AC-4A19-8383-C3C6CB38FF1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785B6532D76B4F97EAB7C7D2E02EE9" ma:contentTypeVersion="13" ma:contentTypeDescription="Ein neues Dokument erstellen." ma:contentTypeScope="" ma:versionID="dc14617a77df3dc16f3414478ead178f">
  <xsd:schema xmlns:xsd="http://www.w3.org/2001/XMLSchema" xmlns:xs="http://www.w3.org/2001/XMLSchema" xmlns:p="http://schemas.microsoft.com/office/2006/metadata/properties" xmlns:ns3="c674cbe9-3aa7-4012-9ff9-ee122d951d21" xmlns:ns4="b45274cf-639a-427d-b238-10dcd49f6ed9" targetNamespace="http://schemas.microsoft.com/office/2006/metadata/properties" ma:root="true" ma:fieldsID="a7aef128c62abc7abcf710e9d974773d" ns3:_="" ns4:_="">
    <xsd:import namespace="c674cbe9-3aa7-4012-9ff9-ee122d951d21"/>
    <xsd:import namespace="b45274cf-639a-427d-b238-10dcd49f6e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4cbe9-3aa7-4012-9ff9-ee122d951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274cf-639a-427d-b238-10dcd49f6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7B677C-9F70-4C4B-9EEE-80B69ABA6EB0}">
  <ds:schemaRefs>
    <ds:schemaRef ds:uri="http://schemas.microsoft.com/office/2006/metadata/properties"/>
    <ds:schemaRef ds:uri="http://schemas.microsoft.com/office/infopath/2007/PartnerControls"/>
    <ds:schemaRef ds:uri="b45274cf-639a-427d-b238-10dcd49f6ed9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674cbe9-3aa7-4012-9ff9-ee122d951d21"/>
  </ds:schemaRefs>
</ds:datastoreItem>
</file>

<file path=customXml/itemProps2.xml><?xml version="1.0" encoding="utf-8"?>
<ds:datastoreItem xmlns:ds="http://schemas.openxmlformats.org/officeDocument/2006/customXml" ds:itemID="{FEA806BD-A1F1-4D1A-82CF-B45E38B23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4cbe9-3aa7-4012-9ff9-ee122d951d21"/>
    <ds:schemaRef ds:uri="b45274cf-639a-427d-b238-10dcd49f6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CB660D-D441-4259-A538-129AAE1FF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Breitbild</PresentationFormat>
  <Paragraphs>75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Frutiger</vt:lpstr>
      <vt:lpstr>Office</vt:lpstr>
      <vt:lpstr>6 jähriges Technisches Gymnasium</vt:lpstr>
      <vt:lpstr>Gründe zum Wechsel</vt:lpstr>
      <vt:lpstr>Lebensraum Schule</vt:lpstr>
      <vt:lpstr>Beispiel Stundenplan mit Anteilen Transparent bedeutet 14 tägig (hell)</vt:lpstr>
      <vt:lpstr>Eingangsvoraussetzungen Leistungen aus Halbjahresinformation der 7ten Klasse</vt:lpstr>
      <vt:lpstr>Weitere Informationen</vt:lpstr>
      <vt:lpstr>Gerne beraten wir Sie.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jähriges Technisches Gymnasium</dc:title>
  <dc:creator>Christoph Deusch</dc:creator>
  <cp:lastModifiedBy>Thomas Maier</cp:lastModifiedBy>
  <cp:revision>21</cp:revision>
  <dcterms:created xsi:type="dcterms:W3CDTF">2020-11-12T21:55:41Z</dcterms:created>
  <dcterms:modified xsi:type="dcterms:W3CDTF">2020-12-17T12:27:51Z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0x01010044785B6532D76B4F97EAB7C7D2E02EE9</vt:lpwstr>
  </property>
</Properties>
</file>