
<file path=[Content_Types].xml><?xml version="1.0" encoding="utf-8"?>
<Types xmlns="http://schemas.openxmlformats.org/package/2006/content-types">
  <Default Extension="png" ContentType="image/png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</p:sldMasterIdLst>
  <p:notesMasterIdLst>
    <p:notesMasterId r:id="rId30"/>
  </p:notesMasterIdLst>
  <p:handoutMasterIdLst>
    <p:handoutMasterId r:id="rId31"/>
  </p:handoutMasterIdLst>
  <p:sldIdLst>
    <p:sldId id="298" r:id="rId3"/>
    <p:sldId id="321" r:id="rId4"/>
    <p:sldId id="290" r:id="rId5"/>
    <p:sldId id="292" r:id="rId6"/>
    <p:sldId id="295" r:id="rId7"/>
    <p:sldId id="296" r:id="rId8"/>
    <p:sldId id="297" r:id="rId9"/>
    <p:sldId id="266" r:id="rId10"/>
    <p:sldId id="288" r:id="rId11"/>
    <p:sldId id="299" r:id="rId12"/>
    <p:sldId id="300" r:id="rId13"/>
    <p:sldId id="301" r:id="rId14"/>
    <p:sldId id="302" r:id="rId15"/>
    <p:sldId id="311" r:id="rId16"/>
    <p:sldId id="312" r:id="rId17"/>
    <p:sldId id="313" r:id="rId18"/>
    <p:sldId id="315" r:id="rId19"/>
    <p:sldId id="303" r:id="rId20"/>
    <p:sldId id="304" r:id="rId21"/>
    <p:sldId id="310" r:id="rId22"/>
    <p:sldId id="308" r:id="rId23"/>
    <p:sldId id="318" r:id="rId24"/>
    <p:sldId id="319" r:id="rId25"/>
    <p:sldId id="307" r:id="rId26"/>
    <p:sldId id="305" r:id="rId27"/>
    <p:sldId id="306" r:id="rId28"/>
    <p:sldId id="320" r:id="rId29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ECFF"/>
    <a:srgbClr val="FFFF99"/>
    <a:srgbClr val="000066"/>
    <a:srgbClr val="437D5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678" autoAdjust="0"/>
  </p:normalViewPr>
  <p:slideViewPr>
    <p:cSldViewPr>
      <p:cViewPr varScale="1">
        <p:scale>
          <a:sx n="102" d="100"/>
          <a:sy n="102" d="100"/>
        </p:scale>
        <p:origin x="188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506" y="0"/>
            <a:ext cx="3077137" cy="51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755"/>
            <a:ext cx="3077137" cy="51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506" y="9720755"/>
            <a:ext cx="3077137" cy="51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13E8B0A-BDB1-4C78-BC2F-86239B4C4A0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765927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506" y="0"/>
            <a:ext cx="3077137" cy="51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599" y="4860378"/>
            <a:ext cx="5680103" cy="460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Textmasterformate durch Klicken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755"/>
            <a:ext cx="3077137" cy="51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506" y="9720755"/>
            <a:ext cx="3077137" cy="51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183BBCC-DDC4-47B3-A89D-BA08A3AF34F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9617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3BBCC-DDC4-47B3-A89D-BA08A3AF34F0}" type="slidenum">
              <a:rPr lang="de-DE" altLang="de-DE" smtClean="0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41777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3BBCC-DDC4-47B3-A89D-BA08A3AF34F0}" type="slidenum">
              <a:rPr lang="de-DE" altLang="de-DE" smtClean="0"/>
              <a:pPr/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0012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3BBCC-DDC4-47B3-A89D-BA08A3AF34F0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41777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3BBCC-DDC4-47B3-A89D-BA08A3AF34F0}" type="slidenum">
              <a:rPr lang="de-DE" altLang="de-DE" smtClean="0"/>
              <a:pPr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05923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3BBCC-DDC4-47B3-A89D-BA08A3AF34F0}" type="slidenum">
              <a:rPr lang="de-DE" altLang="de-DE" smtClean="0"/>
              <a:pPr/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34706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3BBCC-DDC4-47B3-A89D-BA08A3AF34F0}" type="slidenum">
              <a:rPr lang="de-DE" altLang="de-DE" smtClean="0"/>
              <a:pPr/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32779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3BBCC-DDC4-47B3-A89D-BA08A3AF34F0}" type="slidenum">
              <a:rPr lang="de-DE" altLang="de-DE" smtClean="0"/>
              <a:pPr/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40382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de-DE" altLang="de-DE" sz="1200" dirty="0" smtClean="0">
              <a:solidFill>
                <a:srgbClr val="000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3BBCC-DDC4-47B3-A89D-BA08A3AF34F0}" type="slidenum">
              <a:rPr lang="de-DE" altLang="de-DE" smtClean="0"/>
              <a:pPr/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28437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3BBCC-DDC4-47B3-A89D-BA08A3AF34F0}" type="slidenum">
              <a:rPr lang="de-DE" altLang="de-DE" smtClean="0"/>
              <a:pPr/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28437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3BBCC-DDC4-47B3-A89D-BA08A3AF34F0}" type="slidenum">
              <a:rPr lang="de-DE" altLang="de-DE" smtClean="0"/>
              <a:pPr/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23036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 userDrawn="1"/>
        </p:nvSpPr>
        <p:spPr>
          <a:xfrm>
            <a:off x="5004048" y="643499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Konzerthaus Freiburg – 6.12.2018</a:t>
            </a:r>
            <a:endParaRPr lang="de-DE" sz="1800" i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513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75656" y="332656"/>
            <a:ext cx="6419056" cy="50405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2000" baseline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 smtClean="0"/>
              <a:t>Die Freiburger Gymnasien informieren</a:t>
            </a:r>
            <a:endParaRPr lang="de-DE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 userDrawn="1"/>
        </p:nvSpPr>
        <p:spPr>
          <a:xfrm>
            <a:off x="5004048" y="643499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Konzerthaus Freiburg – 6.12.2018</a:t>
            </a:r>
            <a:endParaRPr lang="de-DE" sz="1800" i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291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15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-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feld 2"/>
          <p:cNvSpPr txBox="1"/>
          <p:nvPr userDrawn="1"/>
        </p:nvSpPr>
        <p:spPr>
          <a:xfrm>
            <a:off x="1691680" y="2636912"/>
            <a:ext cx="7128792" cy="46166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txBody>
          <a:bodyPr wrap="square" lIns="0" tIns="0" rIns="0" bIns="0" rtlCol="0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095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438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w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7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3" t="-2030" r="5733" b="2030"/>
          <a:stretch/>
        </p:blipFill>
        <p:spPr bwMode="auto">
          <a:xfrm>
            <a:off x="-72000" y="-36000"/>
            <a:ext cx="1255713" cy="17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9" r:id="rId3"/>
    <p:sldLayoutId id="2147483660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59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3.png"/><Relationship Id="rId2" Type="http://schemas.openxmlformats.org/officeDocument/2006/relationships/audio" Target="../media/media3.m4a"/><Relationship Id="rId16" Type="http://schemas.openxmlformats.org/officeDocument/2006/relationships/image" Target="../media/image16.jpeg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3.png"/><Relationship Id="rId2" Type="http://schemas.openxmlformats.org/officeDocument/2006/relationships/audio" Target="../media/media4.m4a"/><Relationship Id="rId16" Type="http://schemas.openxmlformats.org/officeDocument/2006/relationships/image" Target="../media/image14.jpeg"/><Relationship Id="rId1" Type="http://schemas.microsoft.com/office/2007/relationships/media" Target="../media/media4.m4a"/><Relationship Id="rId6" Type="http://schemas.openxmlformats.org/officeDocument/2006/relationships/image" Target="../media/image18.jpeg"/><Relationship Id="rId11" Type="http://schemas.openxmlformats.org/officeDocument/2006/relationships/image" Target="../media/image9.jpeg"/><Relationship Id="rId5" Type="http://schemas.openxmlformats.org/officeDocument/2006/relationships/image" Target="../media/image17.jpeg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://www.openstreetmap.org/copyright" TargetMode="External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hyperlink" Target="http://www.openstreetmap.org/copyright" TargetMode="Externa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6" b="2878"/>
          <a:stretch/>
        </p:blipFill>
        <p:spPr bwMode="auto">
          <a:xfrm>
            <a:off x="683568" y="1783789"/>
            <a:ext cx="2307313" cy="332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61384" y="2690043"/>
            <a:ext cx="5098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Gymnasien</a:t>
            </a:r>
            <a:br>
              <a:rPr lang="de-DE" sz="36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de-DE" sz="36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in Freiburg</a:t>
            </a:r>
            <a:endParaRPr lang="de-DE" sz="3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68"/>
    </mc:Choice>
    <mc:Fallback>
      <p:transition spd="slow" advTm="10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25738" y="333375"/>
            <a:ext cx="6418262" cy="503238"/>
          </a:xfrm>
          <a:prstGeom prst="rect">
            <a:avLst/>
          </a:prstGeom>
        </p:spPr>
        <p:txBody>
          <a:bodyPr/>
          <a:lstStyle/>
          <a:p>
            <a:r>
              <a:rPr lang="de-DE" sz="2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Fremdsprachen</a:t>
            </a:r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619672" y="1484784"/>
            <a:ext cx="6380163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de-DE" altLang="de-DE" sz="2000" b="1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Englisch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sz="2000" b="1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Französisch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sz="2000" b="1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Latein</a:t>
            </a:r>
          </a:p>
          <a:p>
            <a:pPr eaLnBrk="1" hangingPunct="1">
              <a:defRPr/>
            </a:pPr>
            <a:endParaRPr lang="de-DE" altLang="de-DE" sz="2000" dirty="0" smtClean="0">
              <a:solidFill>
                <a:srgbClr val="000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defRPr/>
            </a:pP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dazu kommen: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Altgriechisch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Italienisch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Spanisch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Russisch</a:t>
            </a:r>
          </a:p>
          <a:p>
            <a:pPr eaLnBrk="1" hangingPunct="1">
              <a:defRPr/>
            </a:pP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sowie weitere Angebote in Arbeitsgemeinschaften</a:t>
            </a:r>
          </a:p>
          <a:p>
            <a:pPr eaLnBrk="1" hangingPunct="1">
              <a:defRPr/>
            </a:pPr>
            <a:endParaRPr lang="de-DE" altLang="de-DE" sz="2000" dirty="0" smtClean="0">
              <a:solidFill>
                <a:srgbClr val="000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defRPr/>
            </a:pP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Das Sprachangebot an den einzelnen Schulen ist unterschiedlich.</a:t>
            </a:r>
          </a:p>
        </p:txBody>
      </p:sp>
      <p:sp>
        <p:nvSpPr>
          <p:cNvPr id="5" name="Rechteck 4"/>
          <p:cNvSpPr/>
          <p:nvPr/>
        </p:nvSpPr>
        <p:spPr>
          <a:xfrm>
            <a:off x="1510308" y="1483668"/>
            <a:ext cx="7022132" cy="4321596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14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83"/>
    </mc:Choice>
    <mc:Fallback>
      <p:transition spd="slow" advTm="18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25738" y="333375"/>
            <a:ext cx="6418262" cy="503238"/>
          </a:xfrm>
          <a:prstGeom prst="rect">
            <a:avLst/>
          </a:prstGeom>
        </p:spPr>
        <p:txBody>
          <a:bodyPr/>
          <a:lstStyle/>
          <a:p>
            <a:r>
              <a:rPr lang="de-DE" sz="2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Fremdsprachen in Klasse 5</a:t>
            </a:r>
            <a:endParaRPr lang="de-DE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Textfeld 3"/>
          <p:cNvSpPr txBox="1">
            <a:spLocks noChangeArrowheads="1"/>
          </p:cNvSpPr>
          <p:nvPr/>
        </p:nvSpPr>
        <p:spPr bwMode="auto">
          <a:xfrm>
            <a:off x="1403648" y="5873100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altLang="de-DE" sz="1800" i="1" dirty="0">
                <a:solidFill>
                  <a:srgbClr val="002060"/>
                </a:solidFill>
              </a:rPr>
              <a:t>D</a:t>
            </a:r>
            <a:r>
              <a:rPr lang="de-DE" altLang="de-DE" sz="1800" i="1" dirty="0" smtClean="0">
                <a:solidFill>
                  <a:srgbClr val="002060"/>
                </a:solidFill>
              </a:rPr>
              <a:t>ie zweite </a:t>
            </a:r>
            <a:r>
              <a:rPr lang="de-DE" altLang="de-DE" sz="1800" i="1" dirty="0">
                <a:solidFill>
                  <a:srgbClr val="002060"/>
                </a:solidFill>
              </a:rPr>
              <a:t>Fremdsprache </a:t>
            </a:r>
            <a:r>
              <a:rPr lang="de-DE" altLang="de-DE" sz="1800" i="1" dirty="0" smtClean="0">
                <a:solidFill>
                  <a:srgbClr val="002060"/>
                </a:solidFill>
              </a:rPr>
              <a:t>beginnt in Klasse 6 (Ausnahme: FG)</a:t>
            </a:r>
            <a:endParaRPr lang="de-DE" altLang="de-DE" sz="1800" i="1" dirty="0">
              <a:solidFill>
                <a:srgbClr val="002060"/>
              </a:solidFill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859845"/>
              </p:ext>
            </p:extLst>
          </p:nvPr>
        </p:nvGraphicFramePr>
        <p:xfrm>
          <a:off x="1510730" y="1483668"/>
          <a:ext cx="7021710" cy="438943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984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17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160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554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57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Berthold-G.</a:t>
                      </a: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   oder</a:t>
                      </a:r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</a:t>
                      </a:r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786"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Deutsch-Franz. G.</a:t>
                      </a:r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 intensiv</a:t>
                      </a: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endParaRPr lang="de-DE" sz="180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786"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Droste-Hülshoff-G.</a:t>
                      </a:r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</a:t>
                      </a: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endParaRPr lang="de-DE" sz="180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786"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Friedrich-G</a:t>
                      </a:r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  oder</a:t>
                      </a: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 + L</a:t>
                      </a:r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5786"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Goethe-G.</a:t>
                      </a:r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</a:t>
                      </a: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endParaRPr lang="de-DE" sz="180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endParaRPr lang="de-DE" sz="180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5786"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Kepler-G.</a:t>
                      </a:r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   oder</a:t>
                      </a: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 bilingual</a:t>
                      </a:r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5786"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Rotteck-G.</a:t>
                      </a:r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   oder</a:t>
                      </a: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 bilingual</a:t>
                      </a:r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oder F</a:t>
                      </a:r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5786"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Theodor-Heuss-G.</a:t>
                      </a:r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   oder</a:t>
                      </a: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</a:t>
                      </a:r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endParaRPr lang="de-DE" sz="180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5786">
                <a:tc>
                  <a:txBody>
                    <a:bodyPr/>
                    <a:lstStyle/>
                    <a:p>
                      <a:r>
                        <a:rPr lang="de-DE" sz="1800" dirty="0" err="1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Wentzinger</a:t>
                      </a:r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-G.</a:t>
                      </a: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   oder</a:t>
                      </a: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 oder</a:t>
                      </a: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 bilingual</a:t>
                      </a:r>
                    </a:p>
                  </a:txBody>
                  <a:tcPr marL="91450" marR="91450" marT="45723" marB="45723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5786"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Staudinger-G.</a:t>
                      </a:r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</a:t>
                      </a: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5786"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MZ</a:t>
                      </a:r>
                      <a:r>
                        <a:rPr lang="de-DE" sz="1800" baseline="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Angell</a:t>
                      </a:r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</a:t>
                      </a:r>
                      <a:r>
                        <a:rPr lang="de-DE" sz="1800" baseline="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oder</a:t>
                      </a:r>
                      <a:endParaRPr lang="de-DE" sz="1800" dirty="0" smtClean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 bilingual</a:t>
                      </a:r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5786"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St. Ursula-G.</a:t>
                      </a:r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   oder</a:t>
                      </a: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r>
                        <a:rPr lang="de-DE" sz="1800" dirty="0" smtClean="0">
                          <a:solidFill>
                            <a:srgbClr val="00206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</a:t>
                      </a:r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1450" marR="91450" marT="45723" marB="45723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1510308" y="1483668"/>
            <a:ext cx="7022132" cy="4321596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4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2"/>
    </mc:Choice>
    <mc:Fallback>
      <p:transition spd="slow" advTm="13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25738" y="333375"/>
            <a:ext cx="6418262" cy="503238"/>
          </a:xfrm>
          <a:prstGeom prst="rect">
            <a:avLst/>
          </a:prstGeom>
        </p:spPr>
        <p:txBody>
          <a:bodyPr/>
          <a:lstStyle/>
          <a:p>
            <a:r>
              <a:rPr lang="de-DE" altLang="de-DE" sz="2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Profile </a:t>
            </a:r>
            <a:r>
              <a:rPr lang="de-DE" altLang="de-D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ab Klasse 8 (außer DFG</a:t>
            </a:r>
            <a:r>
              <a:rPr lang="de-DE" altLang="de-DE" sz="2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  <a:endParaRPr lang="de-DE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619671" y="1556792"/>
            <a:ext cx="4464497" cy="2448272"/>
          </a:xfrm>
          <a:prstGeom prst="rect">
            <a:avLst/>
          </a:prstGeom>
          <a:noFill/>
          <a:ln w="25400">
            <a:solidFill>
              <a:srgbClr val="CCECFF"/>
            </a:solidFill>
            <a:prstDash val="sysDash"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800" b="1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Naturwissenschaftliches Profil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Zwei Fremdsprachen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NWT: Naturwissenschaft und Technik (alle außer Berthold)</a:t>
            </a:r>
            <a:b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sz="1800" i="1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oder</a:t>
            </a:r>
            <a: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IMP: Informatik, Mathematik und Physik (Berthold &amp; </a:t>
            </a:r>
            <a:r>
              <a:rPr lang="de-DE" altLang="de-DE" sz="1800" dirty="0" err="1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Rotteck</a:t>
            </a:r>
            <a: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615236" y="4130221"/>
            <a:ext cx="4450162" cy="1549886"/>
          </a:xfrm>
          <a:prstGeom prst="rect">
            <a:avLst/>
          </a:prstGeom>
          <a:noFill/>
          <a:ln w="25400" algn="ctr">
            <a:solidFill>
              <a:srgbClr val="CCECFF"/>
            </a:solidFill>
            <a:prstDash val="sysDash"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800" b="1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Sprachliches Profil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Dritte Fremdsprache (Spanisch, Italienisch, Griechisch)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evtl. vierte Fremdsprache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156176" y="4371598"/>
            <a:ext cx="2304256" cy="1308509"/>
          </a:xfrm>
          <a:prstGeom prst="rect">
            <a:avLst/>
          </a:prstGeom>
          <a:noFill/>
          <a:ln w="25400">
            <a:solidFill>
              <a:srgbClr val="CCECFF"/>
            </a:solidFill>
            <a:prstDash val="sysDash"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800" b="1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Musik-Profil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St. Ursula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de-DE" sz="1800" dirty="0" err="1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Wentzinger</a:t>
            </a:r>
            <a:endParaRPr lang="de-DE" altLang="de-DE" sz="1800" dirty="0" smtClean="0">
              <a:solidFill>
                <a:srgbClr val="000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56176" y="1556792"/>
            <a:ext cx="2304256" cy="1224136"/>
          </a:xfrm>
          <a:prstGeom prst="rect">
            <a:avLst/>
          </a:prstGeom>
          <a:noFill/>
          <a:ln w="25400" algn="ctr">
            <a:solidFill>
              <a:srgbClr val="CCECFF"/>
            </a:solidFill>
            <a:prstDash val="sysDash"/>
            <a:miter lim="800000"/>
            <a:headEnd/>
            <a:tailEnd/>
          </a:ln>
          <a:effectLst/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800" b="1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Kunst-Profil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Droste-Hülshoff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Angell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156176" y="2969156"/>
            <a:ext cx="2304256" cy="1214214"/>
          </a:xfrm>
          <a:prstGeom prst="rect">
            <a:avLst/>
          </a:prstGeom>
          <a:noFill/>
          <a:ln w="25400" algn="ctr">
            <a:solidFill>
              <a:srgbClr val="CCECFF"/>
            </a:solidFill>
            <a:prstDash val="sysDash"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800" b="1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Sport-Profil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Angell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de-DE" sz="1800" dirty="0" err="1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Rotteck</a:t>
            </a:r>
            <a:endParaRPr lang="de-DE" altLang="de-DE" sz="1800" dirty="0" smtClean="0">
              <a:solidFill>
                <a:srgbClr val="000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510308" y="1483668"/>
            <a:ext cx="7022132" cy="4321596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12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84"/>
    </mc:Choice>
    <mc:Fallback>
      <p:transition spd="slow" advTm="54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25738" y="333375"/>
            <a:ext cx="6418262" cy="503238"/>
          </a:xfrm>
          <a:prstGeom prst="rect">
            <a:avLst/>
          </a:prstGeom>
        </p:spPr>
        <p:txBody>
          <a:bodyPr/>
          <a:lstStyle/>
          <a:p>
            <a:r>
              <a:rPr lang="de-DE" sz="2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Weitere Angebote und Inhalte</a:t>
            </a:r>
            <a:endParaRPr lang="de-DE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885359" y="1754733"/>
            <a:ext cx="3116174" cy="369332"/>
          </a:xfrm>
          <a:prstGeom prst="rect">
            <a:avLst/>
          </a:prstGeom>
          <a:noFill/>
          <a:ln w="28575" algn="ctr">
            <a:solidFill>
              <a:srgbClr val="CCECFF"/>
            </a:solidFill>
            <a:prstDash val="sysDash"/>
            <a:miter lim="800000"/>
            <a:headEnd/>
            <a:tailEnd/>
          </a:ln>
          <a:effectLst/>
          <a:extLst/>
        </p:spPr>
        <p:txBody>
          <a:bodyPr wrap="none" lIns="0" tIns="0" rIns="0" bIns="0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Arbeitsgemeinschaften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041214" y="2496958"/>
            <a:ext cx="2343590" cy="369332"/>
          </a:xfrm>
          <a:prstGeom prst="rect">
            <a:avLst/>
          </a:prstGeom>
          <a:noFill/>
          <a:ln w="28575" algn="ctr">
            <a:solidFill>
              <a:srgbClr val="CCECFF"/>
            </a:solidFill>
            <a:prstDash val="sysDash"/>
            <a:miter lim="800000"/>
            <a:headEnd/>
            <a:tailEnd/>
          </a:ln>
          <a:effectLst/>
          <a:extLst/>
        </p:spPr>
        <p:txBody>
          <a:bodyPr wrap="none" lIns="0" tIns="0" rIns="0" bIns="0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Schüleraustausch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041214" y="3981408"/>
            <a:ext cx="3909963" cy="369332"/>
          </a:xfrm>
          <a:prstGeom prst="rect">
            <a:avLst/>
          </a:prstGeom>
          <a:noFill/>
          <a:ln w="28575" algn="ctr">
            <a:solidFill>
              <a:srgbClr val="CCECFF"/>
            </a:solidFill>
            <a:prstDash val="sysDash"/>
            <a:miter lim="800000"/>
            <a:headEnd/>
            <a:tailEnd/>
          </a:ln>
          <a:effectLst/>
          <a:extLst/>
        </p:spPr>
        <p:txBody>
          <a:bodyPr wrap="none" lIns="0" tIns="0" rIns="0" bIns="0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Berufsorientierungsprojekte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041214" y="4658444"/>
            <a:ext cx="5960319" cy="369332"/>
          </a:xfrm>
          <a:prstGeom prst="rect">
            <a:avLst/>
          </a:prstGeom>
          <a:noFill/>
          <a:ln w="28575" algn="ctr">
            <a:solidFill>
              <a:srgbClr val="CCECFF"/>
            </a:solidFill>
            <a:prstDash val="sysDash"/>
            <a:miter lim="800000"/>
            <a:headEnd/>
            <a:tailEnd/>
          </a:ln>
          <a:effectLst/>
          <a:extLst/>
        </p:spPr>
        <p:txBody>
          <a:bodyPr wrap="square" lIns="0" tIns="0" rIns="0" bIns="0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Vermittlung methodischer Kompetenzen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041214" y="5306516"/>
            <a:ext cx="5960319" cy="369332"/>
          </a:xfrm>
          <a:prstGeom prst="rect">
            <a:avLst/>
          </a:prstGeom>
          <a:noFill/>
          <a:ln w="28575" algn="ctr">
            <a:solidFill>
              <a:srgbClr val="CCECFF"/>
            </a:solidFill>
            <a:prstDash val="sysDash"/>
            <a:miter lim="800000"/>
            <a:headEnd/>
            <a:tailEnd/>
          </a:ln>
          <a:effectLst/>
          <a:extLst/>
        </p:spPr>
        <p:txBody>
          <a:bodyPr wrap="square" lIns="0" tIns="0" rIns="0" bIns="0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Vermittlung sozialer Kompetenzen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041214" y="1754733"/>
            <a:ext cx="2478495" cy="369332"/>
          </a:xfrm>
          <a:prstGeom prst="rect">
            <a:avLst/>
          </a:prstGeom>
          <a:noFill/>
          <a:ln w="28575" algn="ctr">
            <a:solidFill>
              <a:srgbClr val="CCECFF"/>
            </a:solidFill>
            <a:prstDash val="sysDash"/>
            <a:miter lim="800000"/>
            <a:headEnd/>
            <a:tailEnd/>
          </a:ln>
          <a:effectLst/>
          <a:extLst/>
        </p:spPr>
        <p:txBody>
          <a:bodyPr wrap="none" lIns="0" tIns="0" rIns="0" bIns="0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Mittagsbetreuung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559908" y="2496958"/>
            <a:ext cx="2441625" cy="369332"/>
          </a:xfrm>
          <a:prstGeom prst="rect">
            <a:avLst/>
          </a:prstGeom>
          <a:noFill/>
          <a:ln w="28575" algn="ctr">
            <a:solidFill>
              <a:srgbClr val="CCECFF"/>
            </a:solidFill>
            <a:prstDash val="sysDash"/>
            <a:miter lim="800000"/>
            <a:headEnd/>
            <a:tailEnd/>
          </a:ln>
          <a:effectLst/>
          <a:extLst/>
        </p:spPr>
        <p:txBody>
          <a:bodyPr wrap="none" lIns="0" tIns="0" rIns="0" bIns="0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Kulturelle Bildung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959758" y="3239183"/>
            <a:ext cx="4041775" cy="369332"/>
          </a:xfrm>
          <a:prstGeom prst="rect">
            <a:avLst/>
          </a:prstGeom>
          <a:noFill/>
          <a:ln w="28575" algn="ctr">
            <a:solidFill>
              <a:srgbClr val="CCECFF"/>
            </a:solidFill>
            <a:prstDash val="sysDash"/>
            <a:miter lim="800000"/>
            <a:headEnd/>
            <a:tailEnd/>
          </a:ln>
          <a:effectLst/>
          <a:extLst/>
        </p:spPr>
        <p:txBody>
          <a:bodyPr lIns="0" tIns="0" rIns="0" bIns="0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Demokratische Bildung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041214" y="3239183"/>
            <a:ext cx="1076385" cy="369332"/>
          </a:xfrm>
          <a:prstGeom prst="rect">
            <a:avLst/>
          </a:prstGeom>
          <a:noFill/>
          <a:ln w="28575" algn="ctr">
            <a:solidFill>
              <a:srgbClr val="CCECFF"/>
            </a:solidFill>
            <a:prstDash val="sysDash"/>
            <a:miter lim="800000"/>
            <a:headEnd/>
            <a:tailEnd/>
          </a:ln>
          <a:effectLst/>
          <a:extLst/>
        </p:spPr>
        <p:txBody>
          <a:bodyPr wrap="none" lIns="0" tIns="0" rIns="0" bIns="0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Praktika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6699895" y="3981408"/>
            <a:ext cx="1301638" cy="369332"/>
          </a:xfrm>
          <a:prstGeom prst="rect">
            <a:avLst/>
          </a:prstGeom>
          <a:noFill/>
          <a:ln w="28575" algn="ctr">
            <a:solidFill>
              <a:srgbClr val="CCECFF"/>
            </a:solidFill>
            <a:prstDash val="sysDash"/>
            <a:miter lim="800000"/>
            <a:headEnd/>
            <a:tailEnd/>
          </a:ln>
          <a:effectLst/>
          <a:extLst/>
        </p:spPr>
        <p:txBody>
          <a:bodyPr wrap="none" lIns="0" tIns="0" rIns="0" bIns="0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Profiltage</a:t>
            </a:r>
          </a:p>
        </p:txBody>
      </p:sp>
      <p:sp>
        <p:nvSpPr>
          <p:cNvPr id="16" name="Rechteck 15"/>
          <p:cNvSpPr/>
          <p:nvPr/>
        </p:nvSpPr>
        <p:spPr>
          <a:xfrm>
            <a:off x="1510308" y="1483668"/>
            <a:ext cx="7022132" cy="4321596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2483768" y="652534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08"/>
    </mc:Choice>
    <mc:Fallback>
      <p:transition spd="slow" advTm="18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25738" y="333375"/>
            <a:ext cx="6418262" cy="503238"/>
          </a:xfrm>
          <a:prstGeom prst="rect">
            <a:avLst/>
          </a:prstGeom>
        </p:spPr>
        <p:txBody>
          <a:bodyPr/>
          <a:lstStyle/>
          <a:p>
            <a:r>
              <a:rPr lang="de-DE" sz="2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Lernen von Methoden</a:t>
            </a:r>
            <a:endParaRPr lang="de-DE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86384" y="1936306"/>
            <a:ext cx="532765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Lernen </a:t>
            </a:r>
            <a:r>
              <a:rPr lang="de-DE" altLang="de-DE" dirty="0" err="1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lernen</a:t>
            </a: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Hausaufgaben organisieren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Eigenständiges Lernen einüben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Zeitmanagement 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Medienkompetenz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Übungen zum Vortrag, Referat, …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Recherche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Präsentation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…</a:t>
            </a:r>
          </a:p>
        </p:txBody>
      </p:sp>
      <p:sp>
        <p:nvSpPr>
          <p:cNvPr id="4" name="Rechteck 3"/>
          <p:cNvSpPr/>
          <p:nvPr/>
        </p:nvSpPr>
        <p:spPr>
          <a:xfrm>
            <a:off x="1510308" y="1483668"/>
            <a:ext cx="7022132" cy="4321596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35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24"/>
    </mc:Choice>
    <mc:Fallback>
      <p:transition spd="slow" advTm="23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25738" y="333375"/>
            <a:ext cx="6418262" cy="503238"/>
          </a:xfrm>
          <a:prstGeom prst="rect">
            <a:avLst/>
          </a:prstGeom>
        </p:spPr>
        <p:txBody>
          <a:bodyPr/>
          <a:lstStyle/>
          <a:p>
            <a:r>
              <a:rPr lang="de-DE" sz="2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Soziale Kompetenzen</a:t>
            </a:r>
            <a:endParaRPr lang="de-DE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07704" y="2025055"/>
            <a:ext cx="525564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Klassenlehrerstunden 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Beratungslehrer*innen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SMV–Verbindungslehrer*innen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Schulsozialarbeit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Erlebnispädagogik 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Streitschlichtung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Sozialcurriculum </a:t>
            </a:r>
          </a:p>
          <a:p>
            <a:pPr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Sozialpraktikum / </a:t>
            </a:r>
            <a:r>
              <a:rPr lang="de-DE" altLang="de-DE" dirty="0" err="1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Compassion</a:t>
            </a:r>
            <a:endParaRPr lang="de-DE" altLang="de-DE" dirty="0" smtClean="0">
              <a:solidFill>
                <a:srgbClr val="000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…</a:t>
            </a:r>
            <a:endParaRPr lang="de-DE" altLang="de-DE" dirty="0">
              <a:solidFill>
                <a:srgbClr val="000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510308" y="1483668"/>
            <a:ext cx="7022132" cy="4321596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5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81"/>
    </mc:Choice>
    <mc:Fallback>
      <p:transition spd="slow" advTm="24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25738" y="333375"/>
            <a:ext cx="6418262" cy="503238"/>
          </a:xfrm>
          <a:prstGeom prst="rect">
            <a:avLst/>
          </a:prstGeom>
        </p:spPr>
        <p:txBody>
          <a:bodyPr/>
          <a:lstStyle/>
          <a:p>
            <a:r>
              <a:rPr lang="de-DE" altLang="de-DE" sz="2800" dirty="0">
                <a:solidFill>
                  <a:srgbClr val="00006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Der Schultag endet nicht um 13 Uhr!</a:t>
            </a:r>
            <a:r>
              <a:rPr lang="de-DE" altLang="de-DE" i="1" dirty="0">
                <a:solidFill>
                  <a:srgbClr val="00006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de-DE" altLang="de-DE" i="1" dirty="0">
                <a:solidFill>
                  <a:srgbClr val="00006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1907704" y="1746974"/>
            <a:ext cx="6408712" cy="36933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Aufgrund der Stundentafel (32-37 Wochenstunden,</a:t>
            </a:r>
            <a:b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je nach Stufe) haben die Schüler*innen Nachmittagsunterricht, in der Regel</a:t>
            </a:r>
          </a:p>
          <a:p>
            <a:pPr eaLnBrk="1" hangingPunct="1">
              <a:defRPr/>
            </a:pPr>
            <a:endParaRPr lang="de-DE" altLang="de-DE" sz="2000" dirty="0" smtClean="0">
              <a:solidFill>
                <a:srgbClr val="000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i="1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Klasse 5 einmal pro Woche</a:t>
            </a:r>
            <a:br>
              <a:rPr lang="de-DE" altLang="de-DE" sz="2000" i="1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sz="2000" i="1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(Ausnahme: Sonderprofile)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i="1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Klasse 9/10 dreimal pro Woche</a:t>
            </a:r>
          </a:p>
          <a:p>
            <a:pPr eaLnBrk="1" hangingPunct="1">
              <a:buFontTx/>
              <a:buChar char="•"/>
              <a:defRPr/>
            </a:pPr>
            <a:endParaRPr lang="de-DE" altLang="de-DE" sz="2000" dirty="0">
              <a:solidFill>
                <a:srgbClr val="000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defRPr/>
            </a:pP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 G9 entfällt der Nachmittagsunterricht weitgehend.</a:t>
            </a:r>
            <a:endParaRPr lang="de-DE" altLang="de-DE" sz="2000" dirty="0">
              <a:solidFill>
                <a:srgbClr val="000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defRPr/>
            </a:pPr>
            <a:endParaRPr lang="de-DE" altLang="de-DE" sz="2000" dirty="0" smtClean="0">
              <a:solidFill>
                <a:srgbClr val="000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defRPr/>
            </a:pP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Darüber hinaus gibt es an </a:t>
            </a:r>
            <a:r>
              <a:rPr lang="de-DE" altLang="de-DE" sz="2000" b="1" i="1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allen Schulen </a:t>
            </a: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ergänzende Nachmittagsangebote und eine Mittagsbetreuung.</a:t>
            </a:r>
          </a:p>
        </p:txBody>
      </p:sp>
      <p:sp>
        <p:nvSpPr>
          <p:cNvPr id="4" name="Rechteck 3"/>
          <p:cNvSpPr/>
          <p:nvPr/>
        </p:nvSpPr>
        <p:spPr>
          <a:xfrm>
            <a:off x="1510308" y="1483668"/>
            <a:ext cx="7022132" cy="4321596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16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40"/>
    </mc:Choice>
    <mc:Fallback>
      <p:transition spd="slow" advTm="53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25738" y="333375"/>
            <a:ext cx="6418262" cy="503238"/>
          </a:xfrm>
          <a:prstGeom prst="rect">
            <a:avLst/>
          </a:prstGeom>
        </p:spPr>
        <p:txBody>
          <a:bodyPr/>
          <a:lstStyle/>
          <a:p>
            <a:r>
              <a:rPr lang="de-DE" altLang="de-DE" sz="2800" dirty="0">
                <a:solidFill>
                  <a:srgbClr val="00006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Der Schultag endet nicht um 13 Uhr!</a:t>
            </a:r>
            <a:r>
              <a:rPr lang="de-DE" altLang="de-DE" i="1" dirty="0">
                <a:solidFill>
                  <a:srgbClr val="00006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de-DE" altLang="de-DE" i="1" dirty="0">
                <a:solidFill>
                  <a:srgbClr val="00006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1907704" y="1643918"/>
            <a:ext cx="5832648" cy="40010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i="1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Diese Schulen haben ein vier- oder fünftägiges Ganztagskonzept:</a:t>
            </a:r>
            <a:br>
              <a:rPr lang="de-DE" altLang="de-DE" sz="2000" i="1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de-DE" altLang="de-DE" sz="2000" i="1" dirty="0" smtClean="0">
              <a:solidFill>
                <a:srgbClr val="000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Berthold-Gymnasium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Deutsch-Französisches Gymnasium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dirty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Friedrich-Gymnasium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Goethe-Gymnasium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Kepler-Gymnasium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dirty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Montessori Zentrum Angell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Staudinger-Gesamtschule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</a:t>
            </a:r>
            <a:r>
              <a:rPr lang="de-DE" altLang="de-DE" sz="2000" dirty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Ursula-Gymnasium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Theodor-Heuss-Gymnasium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dirty="0" err="1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Wentzinger</a:t>
            </a: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-Gymnasium</a:t>
            </a:r>
          </a:p>
        </p:txBody>
      </p:sp>
      <p:sp>
        <p:nvSpPr>
          <p:cNvPr id="5" name="Rechteck 4"/>
          <p:cNvSpPr/>
          <p:nvPr/>
        </p:nvSpPr>
        <p:spPr>
          <a:xfrm>
            <a:off x="1510308" y="1483668"/>
            <a:ext cx="7022132" cy="4321596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32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55"/>
    </mc:Choice>
    <mc:Fallback>
      <p:transition spd="slow" advTm="16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25738" y="333375"/>
            <a:ext cx="6418262" cy="503238"/>
          </a:xfrm>
          <a:prstGeom prst="rect">
            <a:avLst/>
          </a:prstGeom>
        </p:spPr>
        <p:txBody>
          <a:bodyPr/>
          <a:lstStyle/>
          <a:p>
            <a:r>
              <a:rPr lang="de-DE" altLang="de-DE" sz="2800" dirty="0">
                <a:solidFill>
                  <a:srgbClr val="00006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Welchen Bildungsauftrag hat das Gymnasium</a:t>
            </a:r>
            <a:r>
              <a:rPr lang="de-DE" altLang="de-DE" sz="2800" dirty="0" smtClean="0">
                <a:solidFill>
                  <a:srgbClr val="00006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?</a:t>
            </a:r>
            <a:endParaRPr lang="de-DE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53022" y="1880270"/>
            <a:ext cx="6336704" cy="35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/>
          <a:lstStyle>
            <a:lvl1pPr marL="609600" indent="-609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90600" indent="-5334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5143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5524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666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666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666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666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666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e-DE" altLang="de-DE" i="1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„Das Gymnasium vermittelt Schülern mit entsprechenden Begabungen und Bildungsabsichten eine breite und vertiefte Allgemeinbildung, die zur Studierfähigkeit führt.“ (Schulgesetz, §8)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de-DE" altLang="de-DE" dirty="0" smtClean="0">
              <a:solidFill>
                <a:srgbClr val="000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Ziel: Voraussetzungen schaffen für eine Ausbildung in Berufen mit erhöhten geistigen Anforderungen und für die Ausbildung von Führungspositionen in allen Bereichen.</a:t>
            </a:r>
          </a:p>
        </p:txBody>
      </p:sp>
      <p:sp>
        <p:nvSpPr>
          <p:cNvPr id="4" name="Rechteck 3"/>
          <p:cNvSpPr/>
          <p:nvPr/>
        </p:nvSpPr>
        <p:spPr>
          <a:xfrm>
            <a:off x="1510308" y="1483668"/>
            <a:ext cx="7022132" cy="4321596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3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27"/>
    </mc:Choice>
    <mc:Fallback>
      <p:transition spd="slow" advTm="42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25738" y="333375"/>
            <a:ext cx="6418262" cy="935038"/>
          </a:xfrm>
          <a:prstGeom prst="rect">
            <a:avLst/>
          </a:prstGeom>
        </p:spPr>
        <p:txBody>
          <a:bodyPr/>
          <a:lstStyle/>
          <a:p>
            <a:r>
              <a:rPr lang="de-DE" altLang="de-DE" sz="2800" dirty="0">
                <a:solidFill>
                  <a:srgbClr val="00006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Voraussetzungen für den </a:t>
            </a:r>
            <a:r>
              <a:rPr lang="de-DE" altLang="de-DE" sz="2800" dirty="0" smtClean="0">
                <a:solidFill>
                  <a:srgbClr val="00006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de-DE" altLang="de-DE" sz="2800" dirty="0" smtClean="0">
                <a:solidFill>
                  <a:srgbClr val="00006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de-DE" altLang="de-DE" sz="2800" dirty="0" smtClean="0">
                <a:solidFill>
                  <a:srgbClr val="00006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Erfolg </a:t>
            </a:r>
            <a:r>
              <a:rPr lang="de-DE" altLang="de-DE" sz="2800" dirty="0">
                <a:solidFill>
                  <a:srgbClr val="00006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am </a:t>
            </a:r>
            <a:r>
              <a:rPr lang="de-DE" altLang="de-DE" sz="2800" dirty="0" smtClean="0">
                <a:solidFill>
                  <a:srgbClr val="00006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Gymnasium</a:t>
            </a:r>
            <a:endParaRPr lang="de-DE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907704" y="1844824"/>
            <a:ext cx="6336704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Konzentrationsfähigkeit und Ausdauer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Eigenständigkeit und Freude an der eigenen Leistung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Rechtschreibung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Rechenfertigkeit</a:t>
            </a:r>
          </a:p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Kontaktfähigkeit und Offenheit, Bereitschaft zur Zusammenarbeit mit anderen</a:t>
            </a:r>
          </a:p>
        </p:txBody>
      </p:sp>
      <p:sp>
        <p:nvSpPr>
          <p:cNvPr id="4" name="Rechteck 3"/>
          <p:cNvSpPr/>
          <p:nvPr/>
        </p:nvSpPr>
        <p:spPr>
          <a:xfrm>
            <a:off x="1510308" y="1483668"/>
            <a:ext cx="7022132" cy="4321596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4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63"/>
    </mc:Choice>
    <mc:Fallback>
      <p:transition spd="slow" advTm="40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340768"/>
            <a:ext cx="3200356" cy="259228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71600" y="4365104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Martin Rupp, Droste-Hülshoff-Gymnasium Freiburg</a:t>
            </a:r>
          </a:p>
          <a:p>
            <a:pPr algn="ctr"/>
            <a:r>
              <a:rPr lang="de-DE" sz="1600" dirty="0" smtClean="0"/>
              <a:t>Geschäftsführender Schulleiter der Freiburger allgemeinbildenden Gymnasien </a:t>
            </a:r>
            <a:endParaRPr lang="de-DE" sz="16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4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32"/>
    </mc:Choice>
    <mc:Fallback>
      <p:transition spd="slow" advTm="28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25738" y="333375"/>
            <a:ext cx="6418262" cy="503238"/>
          </a:xfrm>
          <a:prstGeom prst="rect">
            <a:avLst/>
          </a:prstGeom>
        </p:spPr>
        <p:txBody>
          <a:bodyPr/>
          <a:lstStyle/>
          <a:p>
            <a:r>
              <a:rPr lang="de-DE" sz="2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Die Grundschulempfehlung</a:t>
            </a:r>
            <a:endParaRPr lang="de-DE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907704" y="1597752"/>
            <a:ext cx="6624737" cy="40934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  <a:extLst/>
        </p:spPr>
        <p:txBody>
          <a:bodyPr wrap="square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Sie erhalten von der Grundschule Beratung und eine schriftliche Grundschulempfehlung. Sie muss bei der Anmeldung vorgelegt werden.</a:t>
            </a:r>
          </a:p>
          <a:p>
            <a:pPr eaLnBrk="1" hangingPunct="1">
              <a:defRPr/>
            </a:pPr>
            <a:endParaRPr lang="de-DE" altLang="de-DE" sz="2000" dirty="0" smtClean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Sie entscheiden über die Schulart. Bitte bedenken Sie dabei das Wohl Ihres Kindes!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de-DE" altLang="de-DE" sz="2000" dirty="0" smtClean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Eine Anmeldung am Gymnasium entgegen der Grundschulempfehlung kann zu Stress für Ihr Kind und für die ganze Familie führen.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de-DE" altLang="de-DE" sz="2000" dirty="0" smtClean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Ein „Probejahr“ am Gymnasium ist nicht vorgesehen und nicht empfehlenswert!</a:t>
            </a:r>
          </a:p>
        </p:txBody>
      </p:sp>
      <p:sp>
        <p:nvSpPr>
          <p:cNvPr id="4" name="Rechteck 3"/>
          <p:cNvSpPr/>
          <p:nvPr/>
        </p:nvSpPr>
        <p:spPr>
          <a:xfrm>
            <a:off x="1510308" y="1483668"/>
            <a:ext cx="7022132" cy="4321596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47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43"/>
    </mc:Choice>
    <mc:Fallback>
      <p:transition spd="slow" advTm="57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25738" y="333375"/>
            <a:ext cx="6418262" cy="503238"/>
          </a:xfrm>
          <a:prstGeom prst="rect">
            <a:avLst/>
          </a:prstGeom>
        </p:spPr>
        <p:txBody>
          <a:bodyPr/>
          <a:lstStyle/>
          <a:p>
            <a:r>
              <a:rPr lang="de-DE" sz="2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Termine für die Anmeldung</a:t>
            </a:r>
            <a:endParaRPr lang="de-DE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065713"/>
              </p:ext>
            </p:extLst>
          </p:nvPr>
        </p:nvGraphicFramePr>
        <p:xfrm>
          <a:off x="1528986" y="1483669"/>
          <a:ext cx="6984776" cy="432159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75020"/>
                <a:gridCol w="3309756"/>
              </a:tblGrid>
              <a:tr h="7922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000" dirty="0" smtClean="0">
                          <a:solidFill>
                            <a:srgbClr val="002060"/>
                          </a:solidFill>
                        </a:rPr>
                        <a:t>Anmeldung Sonderprofile </a:t>
                      </a:r>
                      <a:br>
                        <a:rPr lang="de-DE" altLang="de-DE" sz="2000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de-DE" altLang="de-DE" sz="2000" b="0" dirty="0" smtClean="0">
                          <a:solidFill>
                            <a:srgbClr val="002060"/>
                          </a:solidFill>
                        </a:rPr>
                        <a:t>(bilingual, Kunst, Musik)</a:t>
                      </a:r>
                      <a:endParaRPr lang="de-DE" altLang="de-DE" sz="2000" b="0" i="0" dirty="0" smtClean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000" b="0" dirty="0" smtClean="0">
                          <a:solidFill>
                            <a:srgbClr val="002060"/>
                          </a:solidFill>
                        </a:rPr>
                        <a:t>1. </a:t>
                      </a:r>
                      <a:r>
                        <a:rPr lang="de-DE" altLang="de-DE" sz="2000" b="0" dirty="0" smtClean="0">
                          <a:solidFill>
                            <a:srgbClr val="002060"/>
                          </a:solidFill>
                        </a:rPr>
                        <a:t>und </a:t>
                      </a:r>
                      <a:r>
                        <a:rPr lang="de-DE" altLang="de-DE" sz="2000" b="0" dirty="0" smtClean="0">
                          <a:solidFill>
                            <a:srgbClr val="002060"/>
                          </a:solidFill>
                        </a:rPr>
                        <a:t>2. März </a:t>
                      </a:r>
                      <a:endParaRPr lang="de-DE" altLang="de-DE" sz="2000" b="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de-DE" sz="2000" b="0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343385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1800" i="1" dirty="0" smtClean="0">
                          <a:solidFill>
                            <a:srgbClr val="002060"/>
                          </a:solidFill>
                        </a:rPr>
                        <a:t>Sie erhalten umgehend Bescheid, ob Ihr Kind in das gewünschte Sonderprofil aufgenommen werden kann. Im Falle einer Ablehnung können Sie Ihr Kind noch einmal am allgemeinen Termin (</a:t>
                      </a:r>
                      <a:r>
                        <a:rPr lang="de-DE" altLang="de-DE" sz="1800" i="1" dirty="0" smtClean="0">
                          <a:solidFill>
                            <a:srgbClr val="002060"/>
                          </a:solidFill>
                        </a:rPr>
                        <a:t>10. </a:t>
                      </a:r>
                      <a:r>
                        <a:rPr lang="de-DE" altLang="de-DE" sz="1800" i="1" dirty="0" smtClean="0">
                          <a:solidFill>
                            <a:srgbClr val="002060"/>
                          </a:solidFill>
                        </a:rPr>
                        <a:t>und </a:t>
                      </a:r>
                      <a:r>
                        <a:rPr lang="de-DE" altLang="de-DE" sz="1800" i="1" dirty="0" smtClean="0">
                          <a:solidFill>
                            <a:srgbClr val="002060"/>
                          </a:solidFill>
                        </a:rPr>
                        <a:t>11. </a:t>
                      </a:r>
                      <a:r>
                        <a:rPr lang="de-DE" altLang="de-DE" sz="1800" i="1" dirty="0" smtClean="0">
                          <a:solidFill>
                            <a:srgbClr val="002060"/>
                          </a:solidFill>
                        </a:rPr>
                        <a:t>3.) anmelden.</a:t>
                      </a:r>
                      <a:endParaRPr lang="de-DE" altLang="de-DE" sz="1800" i="1" dirty="0" smtClean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altLang="de-DE" sz="1800" b="0" i="0" dirty="0" smtClean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  <a:tr h="7922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000" b="1" dirty="0" smtClean="0">
                          <a:solidFill>
                            <a:srgbClr val="002060"/>
                          </a:solidFill>
                        </a:rPr>
                        <a:t>Anmeldung allgemein</a:t>
                      </a:r>
                      <a:endParaRPr lang="de-DE" sz="20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000" dirty="0" smtClean="0">
                          <a:solidFill>
                            <a:srgbClr val="002060"/>
                          </a:solidFill>
                        </a:rPr>
                        <a:t>10. </a:t>
                      </a:r>
                      <a:r>
                        <a:rPr lang="de-DE" altLang="de-DE" sz="2000" dirty="0" smtClean="0">
                          <a:solidFill>
                            <a:srgbClr val="002060"/>
                          </a:solidFill>
                        </a:rPr>
                        <a:t>und </a:t>
                      </a:r>
                      <a:r>
                        <a:rPr lang="de-DE" altLang="de-DE" sz="2000" dirty="0" smtClean="0">
                          <a:solidFill>
                            <a:srgbClr val="002060"/>
                          </a:solidFill>
                        </a:rPr>
                        <a:t>11. </a:t>
                      </a:r>
                      <a:r>
                        <a:rPr lang="de-DE" altLang="de-DE" sz="2000" dirty="0" smtClean="0">
                          <a:solidFill>
                            <a:srgbClr val="002060"/>
                          </a:solidFill>
                        </a:rPr>
                        <a:t>März </a:t>
                      </a:r>
                      <a:r>
                        <a:rPr lang="de-DE" altLang="de-DE" sz="2000" dirty="0" smtClean="0">
                          <a:solidFill>
                            <a:srgbClr val="002060"/>
                          </a:solidFill>
                        </a:rPr>
                        <a:t>2021,</a:t>
                      </a:r>
                      <a:r>
                        <a:rPr lang="de-DE" altLang="de-DE" sz="2000" dirty="0" smtClean="0">
                          <a:solidFill>
                            <a:srgbClr val="002060"/>
                          </a:solidFill>
                        </a:rPr>
                        <a:t/>
                      </a:r>
                      <a:br>
                        <a:rPr lang="de-DE" altLang="de-DE" sz="2000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de-DE" altLang="de-DE" sz="2000" dirty="0" smtClean="0">
                          <a:solidFill>
                            <a:srgbClr val="002060"/>
                          </a:solidFill>
                        </a:rPr>
                        <a:t>14 – 17 Uhr</a:t>
                      </a:r>
                      <a:endParaRPr lang="de-DE" altLang="de-DE" sz="2000" b="0" i="0" dirty="0" smtClean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  <a:tr h="447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0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altLang="de-DE" sz="2000" i="1" dirty="0" smtClean="0">
                        <a:solidFill>
                          <a:srgbClr val="00206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  <a:tr h="498115">
                <a:tc>
                  <a:txBody>
                    <a:bodyPr/>
                    <a:lstStyle/>
                    <a:p>
                      <a:endParaRPr lang="de-DE" sz="20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447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altLang="de-DE" sz="2000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00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1510308" y="1483668"/>
            <a:ext cx="7022132" cy="4321596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42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83"/>
    </mc:Choice>
    <mc:Fallback>
      <p:transition spd="slow" advTm="38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25738" y="333375"/>
            <a:ext cx="6418262" cy="503238"/>
          </a:xfrm>
          <a:prstGeom prst="rect">
            <a:avLst/>
          </a:prstGeom>
        </p:spPr>
        <p:txBody>
          <a:bodyPr/>
          <a:lstStyle/>
          <a:p>
            <a:r>
              <a:rPr lang="de-D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Aufnahmeverfahren</a:t>
            </a:r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10308" y="1377644"/>
            <a:ext cx="6950123" cy="443198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Sie wählen </a:t>
            </a:r>
            <a:r>
              <a:rPr lang="de-DE" altLang="de-DE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eine</a:t>
            </a: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Schule aus und melden Ihr Kind an.</a:t>
            </a:r>
          </a:p>
          <a:p>
            <a:pPr eaLnBrk="1" hangingPunct="1"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Zum Anmeldegespräch bringen Sie bitte mit: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einen </a:t>
            </a:r>
            <a:r>
              <a:rPr lang="de-DE" u="sng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Identitätsnachweis</a:t>
            </a:r>
            <a:r>
              <a:rPr lang="de-DE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des </a:t>
            </a:r>
            <a:r>
              <a:rPr 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Kindes </a:t>
            </a:r>
            <a:r>
              <a:rPr lang="de-DE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z. B. Personalausweis, Kinderreisepass, Geburtsurkunde</a:t>
            </a:r>
            <a:endParaRPr lang="de-DE" altLang="de-DE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die Blätter 3 und 4 </a:t>
            </a:r>
            <a:r>
              <a:rPr lang="de-DE" altLang="de-DE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der </a:t>
            </a: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Grundschulempfehlung </a:t>
            </a:r>
            <a:b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 nicht zuletzt: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Ihr Kind!</a:t>
            </a:r>
          </a:p>
          <a:p>
            <a:pPr eaLnBrk="1" hangingPunct="1">
              <a:defRPr/>
            </a:pPr>
            <a:endParaRPr lang="de-DE" altLang="de-DE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Für die Anmeldung im Bilingualen Profil sind zusätzlich Zeugniskopien von Klasse 3 und 4 </a:t>
            </a:r>
          </a:p>
          <a:p>
            <a:pPr eaLnBrk="1" hangingPunct="1"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(1. Halbjahr) mitzubringen. </a:t>
            </a:r>
          </a:p>
        </p:txBody>
      </p:sp>
      <p:sp>
        <p:nvSpPr>
          <p:cNvPr id="4" name="Rechteck 3"/>
          <p:cNvSpPr/>
          <p:nvPr/>
        </p:nvSpPr>
        <p:spPr>
          <a:xfrm>
            <a:off x="1510308" y="1483668"/>
            <a:ext cx="7022132" cy="4321596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41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90"/>
    </mc:Choice>
    <mc:Fallback>
      <p:transition spd="slow" advTm="21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25738" y="333375"/>
            <a:ext cx="6418262" cy="503238"/>
          </a:xfrm>
          <a:prstGeom prst="rect">
            <a:avLst/>
          </a:prstGeom>
        </p:spPr>
        <p:txBody>
          <a:bodyPr/>
          <a:lstStyle/>
          <a:p>
            <a:r>
              <a:rPr lang="de-D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Aufnahmeverfahren</a:t>
            </a:r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10308" y="1797806"/>
            <a:ext cx="6446068" cy="369331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  <a:extLst/>
        </p:spPr>
        <p:txBody>
          <a:bodyPr wrap="square" lIns="0" tIns="0" rIns="0" bIns="0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Das Aufnahmeverfahren an den Schulen in freier Trägerschaft (Angell, St. Ursula) weicht teilweise ab, Informationen erhalten Sie direkt bei der Schule.</a:t>
            </a:r>
          </a:p>
          <a:p>
            <a:pPr eaLnBrk="1" hangingPunct="1">
              <a:defRPr/>
            </a:pPr>
            <a:endParaRPr lang="de-DE" altLang="de-DE" dirty="0" smtClean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Alle Anmeldungen werden zunächst </a:t>
            </a:r>
            <a:r>
              <a:rPr lang="de-DE" altLang="de-DE" u="sng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nur unter Vorbehalt</a:t>
            </a: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angenommen. Zusagen können erst nach Abschluss des gesamten Verfahrens verschickt werden – möglicherweise erst nach einigen Wochen. </a:t>
            </a:r>
          </a:p>
        </p:txBody>
      </p:sp>
      <p:sp>
        <p:nvSpPr>
          <p:cNvPr id="4" name="Rechteck 3"/>
          <p:cNvSpPr/>
          <p:nvPr/>
        </p:nvSpPr>
        <p:spPr>
          <a:xfrm>
            <a:off x="1510308" y="1483668"/>
            <a:ext cx="7022132" cy="4321596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44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62"/>
    </mc:Choice>
    <mc:Fallback>
      <p:transition spd="slow" advTm="29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25738" y="600075"/>
            <a:ext cx="6418262" cy="503238"/>
          </a:xfrm>
          <a:prstGeom prst="rect">
            <a:avLst/>
          </a:prstGeom>
        </p:spPr>
        <p:txBody>
          <a:bodyPr/>
          <a:lstStyle/>
          <a:p>
            <a:r>
              <a:rPr lang="de-DE" sz="28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Aufnahmeentscheidung</a:t>
            </a:r>
            <a:endParaRPr lang="de-DE" sz="2800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10308" y="1797807"/>
            <a:ext cx="6950124" cy="369331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Falls an einem Gymnasium die Nachfrage die verfügbaren Plätze übersteigt, wird ein Klassenausgleich nötig.</a:t>
            </a:r>
          </a:p>
          <a:p>
            <a:pPr eaLnBrk="1" hangingPunct="1">
              <a:defRPr/>
            </a:pPr>
            <a:endParaRPr lang="de-DE" altLang="de-DE" dirty="0" smtClean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Vorgehen: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Gemeinsame Planung der Freiburger Kapazitäten in Absprache mit dem Schulträger (Stadt Freiburg) und dem Regierungspräsidium.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Frühestmögliche schriftliche Information der Eltern</a:t>
            </a:r>
            <a:endParaRPr lang="de-DE" altLang="de-DE" b="1" dirty="0" smtClean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510308" y="1124744"/>
            <a:ext cx="7022132" cy="4321596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93"/>
    </mc:Choice>
    <mc:Fallback>
      <p:transition spd="slow" advTm="24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25738" y="333375"/>
            <a:ext cx="6418262" cy="503238"/>
          </a:xfrm>
          <a:prstGeom prst="rect">
            <a:avLst/>
          </a:prstGeom>
        </p:spPr>
        <p:txBody>
          <a:bodyPr/>
          <a:lstStyle/>
          <a:p>
            <a:r>
              <a:rPr lang="de-DE" altLang="de-DE" sz="28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Klassenausgleich</a:t>
            </a:r>
            <a:endParaRPr lang="de-DE" sz="2800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475656" y="1428475"/>
            <a:ext cx="6840759" cy="443198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Kriterien für Klassen an staatl. Schulen</a:t>
            </a:r>
            <a:b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ohne Sonderprofil:</a:t>
            </a:r>
          </a:p>
          <a:p>
            <a:pPr eaLnBrk="1" hangingPunct="1">
              <a:defRPr/>
            </a:pPr>
            <a:endParaRPr lang="de-DE" altLang="de-DE" dirty="0" smtClean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Der „zumutbare Schulweg“ unter Berücksichtigung der Verkehrswege, zu Fuß, mit dem Fahrrad</a:t>
            </a:r>
            <a:r>
              <a:rPr lang="de-DE" altLang="de-DE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 mit dem ÖPNV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Geschwisterkinder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u="sng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Ähnlichkeit</a:t>
            </a:r>
            <a:r>
              <a:rPr lang="de-DE" altLang="de-DE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der Schulprofile</a:t>
            </a:r>
          </a:p>
          <a:p>
            <a:pPr eaLnBrk="1" hangingPunct="1">
              <a:defRPr/>
            </a:pPr>
            <a:endParaRPr lang="de-DE" altLang="de-DE" dirty="0" smtClean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defRPr/>
            </a:pPr>
            <a:r>
              <a:rPr lang="de-DE" altLang="de-DE" i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Für die Sonderprofile und die privaten Schulen gelten eigene Kriterien; der Schulweg ist nicht entscheidend.</a:t>
            </a:r>
            <a:endParaRPr lang="de-DE" altLang="de-DE" b="1" i="1" dirty="0" smtClean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510308" y="1483668"/>
            <a:ext cx="7022132" cy="4321596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9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09"/>
    </mc:Choice>
    <mc:Fallback>
      <p:transition spd="slow" advTm="43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907704" y="836712"/>
            <a:ext cx="6767512" cy="503238"/>
          </a:xfrm>
          <a:prstGeom prst="rect">
            <a:avLst/>
          </a:prstGeom>
        </p:spPr>
        <p:txBody>
          <a:bodyPr/>
          <a:lstStyle/>
          <a:p>
            <a:r>
              <a:rPr lang="de-DE" sz="2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Die Broschüre </a:t>
            </a:r>
            <a:br>
              <a:rPr lang="de-DE" sz="2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de-DE" sz="2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„Weiterführende Schulen in Freiburg“…</a:t>
            </a:r>
            <a:endParaRPr lang="de-DE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475656" y="2701572"/>
            <a:ext cx="68047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… enthält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Informationen über die Profile und Besonderheiten der Schulen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Informationstermine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Anmeldetermine</a:t>
            </a:r>
          </a:p>
        </p:txBody>
      </p:sp>
      <p:sp>
        <p:nvSpPr>
          <p:cNvPr id="8" name="Rechteck 7"/>
          <p:cNvSpPr/>
          <p:nvPr/>
        </p:nvSpPr>
        <p:spPr>
          <a:xfrm>
            <a:off x="827584" y="2708920"/>
            <a:ext cx="7022132" cy="1978538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7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61"/>
    </mc:Choice>
    <mc:Fallback>
      <p:transition spd="slow" advTm="3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051720" y="1124744"/>
            <a:ext cx="5832648" cy="47089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de-DE" altLang="de-DE" sz="4000" i="1" dirty="0">
                <a:solidFill>
                  <a:srgbClr val="00006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Wir wünschen Ihnen</a:t>
            </a:r>
          </a:p>
          <a:p>
            <a:pPr eaLnBrk="1" hangingPunct="1">
              <a:lnSpc>
                <a:spcPct val="150000"/>
              </a:lnSpc>
            </a:pPr>
            <a:r>
              <a:rPr lang="de-DE" altLang="de-DE" sz="4000" i="1" dirty="0">
                <a:solidFill>
                  <a:srgbClr val="00006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und Ihrem Kind eine</a:t>
            </a:r>
          </a:p>
          <a:p>
            <a:pPr eaLnBrk="1" hangingPunct="1">
              <a:lnSpc>
                <a:spcPct val="150000"/>
              </a:lnSpc>
            </a:pPr>
            <a:r>
              <a:rPr lang="de-DE" altLang="de-DE" sz="4000" i="1" dirty="0">
                <a:solidFill>
                  <a:srgbClr val="00006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gute Entscheidung </a:t>
            </a:r>
          </a:p>
          <a:p>
            <a:pPr eaLnBrk="1" hangingPunct="1">
              <a:lnSpc>
                <a:spcPct val="150000"/>
              </a:lnSpc>
            </a:pPr>
            <a:r>
              <a:rPr lang="de-DE" altLang="de-DE" sz="4000" i="1" dirty="0">
                <a:solidFill>
                  <a:srgbClr val="00006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und danken für Ihre </a:t>
            </a:r>
          </a:p>
          <a:p>
            <a:pPr eaLnBrk="1" hangingPunct="1">
              <a:lnSpc>
                <a:spcPct val="150000"/>
              </a:lnSpc>
            </a:pPr>
            <a:r>
              <a:rPr lang="de-DE" altLang="de-DE" sz="4000" i="1" dirty="0">
                <a:solidFill>
                  <a:srgbClr val="00006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Aufmerksamkeit!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51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95"/>
    </mc:Choice>
    <mc:Fallback>
      <p:transition spd="slow" advTm="12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 t="864" r="10566" b="-864"/>
          <a:stretch/>
        </p:blipFill>
        <p:spPr>
          <a:xfrm>
            <a:off x="7044488" y="3514844"/>
            <a:ext cx="1920000" cy="1440000"/>
          </a:xfrm>
          <a:prstGeom prst="rect">
            <a:avLst/>
          </a:prstGeom>
        </p:spPr>
      </p:pic>
      <p:pic>
        <p:nvPicPr>
          <p:cNvPr id="4098" name="Picture 22" descr="Wentzinger-Gymnasium Freiburg im Breisgau (Gymnasium), Freiburg im ..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9" r="17046" b="14796"/>
          <a:stretch/>
        </p:blipFill>
        <p:spPr bwMode="auto">
          <a:xfrm>
            <a:off x="4861025" y="85810"/>
            <a:ext cx="192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https://tse1.mm.bing.net/th?id=OIP.Mbc2654a3bdf781ae2497d22577eace8ao0&amp;=160&amp;=160&amp;c=7&amp;pid=Ap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1" t="-401" r="21492" b="3530"/>
          <a:stretch/>
        </p:blipFill>
        <p:spPr bwMode="auto">
          <a:xfrm>
            <a:off x="2700786" y="85810"/>
            <a:ext cx="191999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Freiburg-Dreisamtal.de: Stadtteil Freiburg-Rieselfel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/>
        </p:blipFill>
        <p:spPr bwMode="auto">
          <a:xfrm>
            <a:off x="2700785" y="3514844"/>
            <a:ext cx="192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0" descr="Friedrich-Gymnasium h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r="469"/>
          <a:stretch/>
        </p:blipFill>
        <p:spPr bwMode="auto">
          <a:xfrm>
            <a:off x="7044488" y="85810"/>
            <a:ext cx="192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Droste-Hülshoff-Gymnasium. | Foto: Ingo Schneide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b="15643"/>
          <a:stretch/>
        </p:blipFill>
        <p:spPr bwMode="auto">
          <a:xfrm>
            <a:off x="4861025" y="5229360"/>
            <a:ext cx="1929435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Von oben wirkt die Staudinger-Gesamtsc...ürftige Gebäudekomplex hat ..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/>
        </p:blipFill>
        <p:spPr bwMode="auto">
          <a:xfrm>
            <a:off x="7021265" y="1800327"/>
            <a:ext cx="192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4" descr="Foto: Deutsch-französisches Gymnasium Freibur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4393" r="6648" b="4684"/>
          <a:stretch/>
        </p:blipFill>
        <p:spPr bwMode="auto">
          <a:xfrm>
            <a:off x="4861025" y="3514844"/>
            <a:ext cx="1920000" cy="1440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6" descr="ba neubau sporthalle erweiterung und umbau ersatzneubau ersatzneubau ..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3519" r="12376" b="10378"/>
          <a:stretch/>
        </p:blipFill>
        <p:spPr bwMode="auto">
          <a:xfrm>
            <a:off x="2700786" y="1800327"/>
            <a:ext cx="191999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8" descr="image001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r="5567"/>
          <a:stretch/>
        </p:blipFill>
        <p:spPr bwMode="auto">
          <a:xfrm>
            <a:off x="2700785" y="5229360"/>
            <a:ext cx="192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Gerade Verbindung 3"/>
          <p:cNvCxnSpPr/>
          <p:nvPr/>
        </p:nvCxnSpPr>
        <p:spPr>
          <a:xfrm flipV="1">
            <a:off x="9258600" y="-92074"/>
            <a:ext cx="0" cy="6950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250527" y="3645024"/>
            <a:ext cx="2377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Gymnasien in Freiburg…</a:t>
            </a:r>
            <a:endParaRPr lang="de-DE" sz="2800" i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24" y="1800326"/>
            <a:ext cx="1920001" cy="144000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718" y="5229360"/>
            <a:ext cx="1937547" cy="137800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1"/>
    </mc:Choice>
    <mc:Fallback>
      <p:transition spd="slow" advTm="5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492" y="5194657"/>
            <a:ext cx="2128508" cy="141969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887" y="1806495"/>
            <a:ext cx="1929435" cy="144707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 t="864" r="10566" b="-864"/>
          <a:stretch/>
        </p:blipFill>
        <p:spPr>
          <a:xfrm>
            <a:off x="7044488" y="3514844"/>
            <a:ext cx="1920000" cy="1440000"/>
          </a:xfrm>
          <a:prstGeom prst="rect">
            <a:avLst/>
          </a:prstGeom>
        </p:spPr>
      </p:pic>
      <p:pic>
        <p:nvPicPr>
          <p:cNvPr id="4098" name="Picture 22" descr="Wentzinger-Gymnasium Freiburg im Breisgau (Gymnasium), Freiburg im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9" r="17046" b="14796"/>
          <a:stretch/>
        </p:blipFill>
        <p:spPr bwMode="auto">
          <a:xfrm>
            <a:off x="4861025" y="85810"/>
            <a:ext cx="192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https://tse1.mm.bing.net/th?id=OIP.Mbc2654a3bdf781ae2497d22577eace8ao0&amp;=160&amp;=160&amp;c=7&amp;pid=Ap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1" t="-401" r="21492" b="3530"/>
          <a:stretch/>
        </p:blipFill>
        <p:spPr bwMode="auto">
          <a:xfrm>
            <a:off x="2700786" y="85810"/>
            <a:ext cx="191999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Freiburg-Dreisamtal.de: Stadtteil Freiburg-Rieselfeld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/>
        </p:blipFill>
        <p:spPr bwMode="auto">
          <a:xfrm>
            <a:off x="2700785" y="3514844"/>
            <a:ext cx="192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0" descr="Friedrich-Gymnasium h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r="469"/>
          <a:stretch/>
        </p:blipFill>
        <p:spPr bwMode="auto">
          <a:xfrm>
            <a:off x="7044488" y="85810"/>
            <a:ext cx="192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Droste-Hülshoff-Gymnasium. | Foto: Ingo Schneider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b="15643"/>
          <a:stretch/>
        </p:blipFill>
        <p:spPr bwMode="auto">
          <a:xfrm>
            <a:off x="4861025" y="5229360"/>
            <a:ext cx="1929435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Von oben wirkt die Staudinger-Gesamtsc...ürftige Gebäudekomplex hat ..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/>
        </p:blipFill>
        <p:spPr bwMode="auto">
          <a:xfrm>
            <a:off x="7021265" y="1800327"/>
            <a:ext cx="192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4" descr="Foto: Deutsch-französisches Gymnasium Freibur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4393" r="6648" b="4684"/>
          <a:stretch/>
        </p:blipFill>
        <p:spPr bwMode="auto">
          <a:xfrm>
            <a:off x="4861025" y="3514844"/>
            <a:ext cx="1920000" cy="1440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Textfeld 2"/>
          <p:cNvSpPr txBox="1">
            <a:spLocks noChangeArrowheads="1"/>
          </p:cNvSpPr>
          <p:nvPr/>
        </p:nvSpPr>
        <p:spPr bwMode="auto">
          <a:xfrm>
            <a:off x="2700786" y="1125618"/>
            <a:ext cx="1919999" cy="40011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Berthold</a:t>
            </a:r>
            <a:endParaRPr lang="de-DE" altLang="de-DE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09" name="Textfeld 3"/>
          <p:cNvSpPr txBox="1">
            <a:spLocks noChangeArrowheads="1"/>
          </p:cNvSpPr>
          <p:nvPr/>
        </p:nvSpPr>
        <p:spPr bwMode="auto">
          <a:xfrm>
            <a:off x="4842887" y="1125700"/>
            <a:ext cx="1947573" cy="40011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20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Wentzinger</a:t>
            </a:r>
            <a:endParaRPr lang="de-DE" altLang="de-DE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10" name="Textfeld 4"/>
          <p:cNvSpPr txBox="1">
            <a:spLocks noChangeArrowheads="1"/>
          </p:cNvSpPr>
          <p:nvPr/>
        </p:nvSpPr>
        <p:spPr bwMode="auto">
          <a:xfrm>
            <a:off x="7044488" y="1125700"/>
            <a:ext cx="1935249" cy="40011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Friedrich</a:t>
            </a:r>
            <a:endParaRPr lang="de-DE" altLang="de-DE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11" name="Textfeld 5"/>
          <p:cNvSpPr txBox="1">
            <a:spLocks noChangeArrowheads="1"/>
          </p:cNvSpPr>
          <p:nvPr/>
        </p:nvSpPr>
        <p:spPr bwMode="auto">
          <a:xfrm>
            <a:off x="4861025" y="2833638"/>
            <a:ext cx="1911297" cy="40011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DE" altLang="de-DE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Goethe</a:t>
            </a:r>
            <a:endParaRPr lang="de-DE" altLang="de-DE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12" name="Textfeld 6"/>
          <p:cNvSpPr txBox="1">
            <a:spLocks noChangeArrowheads="1"/>
          </p:cNvSpPr>
          <p:nvPr/>
        </p:nvSpPr>
        <p:spPr bwMode="auto">
          <a:xfrm>
            <a:off x="7015492" y="2833638"/>
            <a:ext cx="1936175" cy="40011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Staudinger</a:t>
            </a:r>
            <a:endParaRPr lang="de-DE" altLang="de-DE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13" name="Textfeld 7"/>
          <p:cNvSpPr txBox="1">
            <a:spLocks noChangeArrowheads="1"/>
          </p:cNvSpPr>
          <p:nvPr/>
        </p:nvSpPr>
        <p:spPr bwMode="auto">
          <a:xfrm>
            <a:off x="2700786" y="4554734"/>
            <a:ext cx="1919999" cy="40011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Kepler</a:t>
            </a:r>
            <a:endParaRPr lang="de-DE" altLang="de-DE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14" name="Textfeld 8"/>
          <p:cNvSpPr txBox="1">
            <a:spLocks noChangeArrowheads="1"/>
          </p:cNvSpPr>
          <p:nvPr/>
        </p:nvSpPr>
        <p:spPr bwMode="auto">
          <a:xfrm>
            <a:off x="4851590" y="6269250"/>
            <a:ext cx="1938870" cy="40011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DE" altLang="de-DE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Droste-Hülshoff</a:t>
            </a:r>
            <a:endParaRPr lang="de-DE" altLang="de-DE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15" name="Textfeld 9"/>
          <p:cNvSpPr txBox="1">
            <a:spLocks noChangeArrowheads="1"/>
          </p:cNvSpPr>
          <p:nvPr/>
        </p:nvSpPr>
        <p:spPr bwMode="auto">
          <a:xfrm>
            <a:off x="4861025" y="3939181"/>
            <a:ext cx="1947573" cy="101566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DE" altLang="de-DE" sz="20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DFG</a:t>
            </a:r>
            <a:r>
              <a:rPr lang="de-DE" altLang="de-DE" i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altLang="de-DE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de-DE" altLang="de-DE" i="1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sz="18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Deutsch-Franz. Gymnasium </a:t>
            </a:r>
            <a:endParaRPr lang="de-DE" altLang="de-DE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16" name="Textfeld 10"/>
          <p:cNvSpPr txBox="1">
            <a:spLocks noChangeArrowheads="1"/>
          </p:cNvSpPr>
          <p:nvPr/>
        </p:nvSpPr>
        <p:spPr bwMode="auto">
          <a:xfrm>
            <a:off x="7032876" y="4250690"/>
            <a:ext cx="1958472" cy="707886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20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Montessori Zentrum Angell</a:t>
            </a:r>
            <a:endParaRPr lang="de-DE" altLang="de-DE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17" name="Textfeld 11"/>
          <p:cNvSpPr txBox="1">
            <a:spLocks noChangeArrowheads="1"/>
          </p:cNvSpPr>
          <p:nvPr/>
        </p:nvSpPr>
        <p:spPr bwMode="auto">
          <a:xfrm>
            <a:off x="7015493" y="6269250"/>
            <a:ext cx="1964244" cy="40011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DE" altLang="de-DE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St. Ursula</a:t>
            </a:r>
          </a:p>
        </p:txBody>
      </p:sp>
      <p:pic>
        <p:nvPicPr>
          <p:cNvPr id="4119" name="Picture 26" descr="ba neubau sporthalle erweiterung und umbau ersatzneubau ersatzneubau ...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3519" r="12376" b="10378"/>
          <a:stretch/>
        </p:blipFill>
        <p:spPr bwMode="auto">
          <a:xfrm>
            <a:off x="2700786" y="1800327"/>
            <a:ext cx="191999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0" name="Textfeld 13"/>
          <p:cNvSpPr txBox="1">
            <a:spLocks noChangeArrowheads="1"/>
          </p:cNvSpPr>
          <p:nvPr/>
        </p:nvSpPr>
        <p:spPr bwMode="auto">
          <a:xfrm>
            <a:off x="2700786" y="2833638"/>
            <a:ext cx="1930136" cy="40011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2000" i="1" dirty="0">
                <a:latin typeface="Segoe UI" panose="020B0502040204020203" pitchFamily="34" charset="0"/>
                <a:cs typeface="Segoe UI" panose="020B0502040204020203" pitchFamily="34" charset="0"/>
              </a:rPr>
              <a:t>Theodor-Heuss</a:t>
            </a:r>
          </a:p>
        </p:txBody>
      </p:sp>
      <p:pic>
        <p:nvPicPr>
          <p:cNvPr id="4123" name="Picture 8" descr="image001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r="5567"/>
          <a:stretch/>
        </p:blipFill>
        <p:spPr bwMode="auto">
          <a:xfrm>
            <a:off x="2700785" y="5229360"/>
            <a:ext cx="192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4" name="Textfeld 1"/>
          <p:cNvSpPr txBox="1">
            <a:spLocks noChangeArrowheads="1"/>
          </p:cNvSpPr>
          <p:nvPr/>
        </p:nvSpPr>
        <p:spPr bwMode="auto">
          <a:xfrm>
            <a:off x="2700786" y="6269250"/>
            <a:ext cx="1919999" cy="40011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altLang="de-DE" sz="20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Rotteck</a:t>
            </a:r>
            <a:endParaRPr lang="de-DE" altLang="de-DE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Gerade Verbindung 3"/>
          <p:cNvCxnSpPr/>
          <p:nvPr/>
        </p:nvCxnSpPr>
        <p:spPr>
          <a:xfrm flipV="1">
            <a:off x="9258600" y="-92074"/>
            <a:ext cx="0" cy="6950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250527" y="5229360"/>
            <a:ext cx="23772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… so vielfältig wie unsere Stadt!</a:t>
            </a:r>
            <a:endParaRPr lang="de-DE" sz="28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250527" y="3645024"/>
            <a:ext cx="2377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Gymnasien in Freiburg…</a:t>
            </a:r>
            <a:endParaRPr lang="de-DE" sz="2800" i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8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64"/>
    </mc:Choice>
    <mc:Fallback>
      <p:transition spd="slow" advTm="12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70"/>
          <a:stretch/>
        </p:blipFill>
        <p:spPr>
          <a:xfrm>
            <a:off x="0" y="-56490"/>
            <a:ext cx="9144000" cy="6914490"/>
          </a:xfrm>
          <a:prstGeom prst="rect">
            <a:avLst/>
          </a:prstGeom>
        </p:spPr>
      </p:pic>
      <p:sp>
        <p:nvSpPr>
          <p:cNvPr id="4" name="Oval 32"/>
          <p:cNvSpPr>
            <a:spLocks noChangeArrowheads="1"/>
          </p:cNvSpPr>
          <p:nvPr/>
        </p:nvSpPr>
        <p:spPr bwMode="auto">
          <a:xfrm>
            <a:off x="3275856" y="1556792"/>
            <a:ext cx="684212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Went</a:t>
            </a:r>
            <a:r>
              <a:rPr lang="de-DE" altLang="de-DE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br>
              <a:rPr lang="de-DE" altLang="de-DE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sz="1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zinger</a:t>
            </a:r>
            <a:endParaRPr lang="de-DE" altLang="de-DE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Oval 31"/>
          <p:cNvSpPr>
            <a:spLocks noChangeArrowheads="1"/>
          </p:cNvSpPr>
          <p:nvPr/>
        </p:nvSpPr>
        <p:spPr bwMode="auto">
          <a:xfrm>
            <a:off x="7020272" y="1842789"/>
            <a:ext cx="684212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Droste-</a:t>
            </a:r>
          </a:p>
          <a:p>
            <a:pPr algn="ctr" eaLnBrk="1" hangingPunct="1"/>
            <a:r>
              <a:rPr lang="de-DE" altLang="de-DE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Hülshoff</a:t>
            </a:r>
            <a:endParaRPr lang="de-DE" altLang="de-DE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Oval 30"/>
          <p:cNvSpPr>
            <a:spLocks noChangeArrowheads="1"/>
          </p:cNvSpPr>
          <p:nvPr/>
        </p:nvSpPr>
        <p:spPr bwMode="auto">
          <a:xfrm>
            <a:off x="6678165" y="2924944"/>
            <a:ext cx="684213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>
                <a:solidFill>
                  <a:schemeClr val="bg1"/>
                </a:solidFill>
              </a:rPr>
              <a:t>Friedrich</a:t>
            </a: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611560" y="3286125"/>
            <a:ext cx="684213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Kepler</a:t>
            </a:r>
          </a:p>
        </p:txBody>
      </p:sp>
      <p:sp>
        <p:nvSpPr>
          <p:cNvPr id="8" name="Oval 28"/>
          <p:cNvSpPr>
            <a:spLocks noChangeArrowheads="1"/>
          </p:cNvSpPr>
          <p:nvPr/>
        </p:nvSpPr>
        <p:spPr bwMode="auto">
          <a:xfrm>
            <a:off x="5850731" y="4257675"/>
            <a:ext cx="684213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Goethe</a:t>
            </a:r>
          </a:p>
        </p:txBody>
      </p:sp>
      <p:sp>
        <p:nvSpPr>
          <p:cNvPr id="9" name="Oval 29"/>
          <p:cNvSpPr>
            <a:spLocks noChangeArrowheads="1"/>
          </p:cNvSpPr>
          <p:nvPr/>
        </p:nvSpPr>
        <p:spPr bwMode="auto">
          <a:xfrm>
            <a:off x="5166518" y="3716338"/>
            <a:ext cx="684213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St.</a:t>
            </a:r>
            <a:br>
              <a:rPr lang="de-DE" altLang="de-DE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Ursula</a:t>
            </a:r>
            <a:endParaRPr lang="de-DE" altLang="de-DE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Oval 24"/>
          <p:cNvSpPr>
            <a:spLocks noChangeArrowheads="1"/>
          </p:cNvSpPr>
          <p:nvPr/>
        </p:nvSpPr>
        <p:spPr bwMode="auto">
          <a:xfrm>
            <a:off x="4482305" y="4929141"/>
            <a:ext cx="684213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Rotteck</a:t>
            </a:r>
            <a:endParaRPr lang="de-DE" altLang="de-DE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Oval 25"/>
          <p:cNvSpPr>
            <a:spLocks noChangeArrowheads="1"/>
          </p:cNvSpPr>
          <p:nvPr/>
        </p:nvSpPr>
        <p:spPr bwMode="auto">
          <a:xfrm>
            <a:off x="5076056" y="4594662"/>
            <a:ext cx="684213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Angell</a:t>
            </a: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2829603" y="5893843"/>
            <a:ext cx="684213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Theodor</a:t>
            </a:r>
          </a:p>
          <a:p>
            <a:pPr algn="ctr" eaLnBrk="1" hangingPunct="1"/>
            <a:r>
              <a:rPr lang="de-DE" altLang="de-DE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Heuss</a:t>
            </a:r>
          </a:p>
        </p:txBody>
      </p:sp>
      <p:sp>
        <p:nvSpPr>
          <p:cNvPr id="14" name="Oval 26"/>
          <p:cNvSpPr>
            <a:spLocks noChangeArrowheads="1"/>
          </p:cNvSpPr>
          <p:nvPr/>
        </p:nvSpPr>
        <p:spPr bwMode="auto">
          <a:xfrm>
            <a:off x="8101013" y="4797425"/>
            <a:ext cx="684212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Berthold</a:t>
            </a:r>
          </a:p>
        </p:txBody>
      </p:sp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7380288" y="4797425"/>
            <a:ext cx="684212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DFG</a:t>
            </a:r>
            <a:endParaRPr lang="de-DE" altLang="de-DE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0" y="-56490"/>
            <a:ext cx="9144000" cy="1037218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Ellipse 1"/>
          <p:cNvSpPr/>
          <p:nvPr/>
        </p:nvSpPr>
        <p:spPr>
          <a:xfrm>
            <a:off x="3513816" y="4209586"/>
            <a:ext cx="770152" cy="77015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de-DE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Stau-</a:t>
            </a:r>
            <a:br>
              <a:rPr lang="de-DE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sz="1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dinger</a:t>
            </a:r>
            <a:endParaRPr lang="de-DE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029540" y="234806"/>
            <a:ext cx="49685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i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Gymnasien in Freiburg</a:t>
            </a:r>
            <a:endParaRPr lang="de-DE" sz="2800" i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878415" y="6541543"/>
            <a:ext cx="2232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Segoe UI Semibold" panose="020B0702040204020203" pitchFamily="34" charset="0"/>
                <a:cs typeface="Segoe UI Semibold" panose="020B0702040204020203" pitchFamily="34" charset="0"/>
                <a:hlinkClick r:id="rId6"/>
              </a:rPr>
              <a:t>www.openstreetmap.org/copyright</a:t>
            </a:r>
            <a:r>
              <a:rPr lang="de-DE" sz="1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3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97"/>
    </mc:Choice>
    <mc:Fallback>
      <p:transition spd="slow" advTm="21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70"/>
          <a:stretch/>
        </p:blipFill>
        <p:spPr>
          <a:xfrm>
            <a:off x="0" y="-56490"/>
            <a:ext cx="9144000" cy="6914490"/>
          </a:xfrm>
          <a:prstGeom prst="rect">
            <a:avLst/>
          </a:prstGeom>
        </p:spPr>
      </p:pic>
      <p:sp>
        <p:nvSpPr>
          <p:cNvPr id="5" name="Oval 31"/>
          <p:cNvSpPr>
            <a:spLocks noChangeArrowheads="1"/>
          </p:cNvSpPr>
          <p:nvPr/>
        </p:nvSpPr>
        <p:spPr bwMode="auto">
          <a:xfrm>
            <a:off x="7020272" y="1842789"/>
            <a:ext cx="684212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Droste-</a:t>
            </a:r>
          </a:p>
          <a:p>
            <a:pPr algn="ctr" eaLnBrk="1" hangingPunct="1"/>
            <a:r>
              <a:rPr lang="de-DE" altLang="de-DE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Hülshoff</a:t>
            </a:r>
            <a:endParaRPr lang="de-DE" altLang="de-DE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Oval 30"/>
          <p:cNvSpPr>
            <a:spLocks noChangeArrowheads="1"/>
          </p:cNvSpPr>
          <p:nvPr/>
        </p:nvSpPr>
        <p:spPr bwMode="auto">
          <a:xfrm>
            <a:off x="6678165" y="2924944"/>
            <a:ext cx="684213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>
                <a:solidFill>
                  <a:schemeClr val="bg1"/>
                </a:solidFill>
              </a:rPr>
              <a:t>Friedrich</a:t>
            </a: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611560" y="3286125"/>
            <a:ext cx="684213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Kepler</a:t>
            </a:r>
          </a:p>
        </p:txBody>
      </p:sp>
      <p:sp>
        <p:nvSpPr>
          <p:cNvPr id="8" name="Oval 28"/>
          <p:cNvSpPr>
            <a:spLocks noChangeArrowheads="1"/>
          </p:cNvSpPr>
          <p:nvPr/>
        </p:nvSpPr>
        <p:spPr bwMode="auto">
          <a:xfrm>
            <a:off x="5850731" y="4257675"/>
            <a:ext cx="684213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Goethe</a:t>
            </a:r>
          </a:p>
        </p:txBody>
      </p:sp>
      <p:sp>
        <p:nvSpPr>
          <p:cNvPr id="9" name="Oval 29"/>
          <p:cNvSpPr>
            <a:spLocks noChangeArrowheads="1"/>
          </p:cNvSpPr>
          <p:nvPr/>
        </p:nvSpPr>
        <p:spPr bwMode="auto">
          <a:xfrm>
            <a:off x="5166518" y="3716338"/>
            <a:ext cx="684213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St.</a:t>
            </a:r>
            <a:br>
              <a:rPr lang="de-DE" altLang="de-DE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Ursula</a:t>
            </a:r>
            <a:endParaRPr lang="de-DE" altLang="de-DE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Oval 24"/>
          <p:cNvSpPr>
            <a:spLocks noChangeArrowheads="1"/>
          </p:cNvSpPr>
          <p:nvPr/>
        </p:nvSpPr>
        <p:spPr bwMode="auto">
          <a:xfrm>
            <a:off x="4482305" y="4929141"/>
            <a:ext cx="684213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Rotteck</a:t>
            </a:r>
            <a:endParaRPr lang="de-DE" altLang="de-DE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2829603" y="5893843"/>
            <a:ext cx="684213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Theodor</a:t>
            </a:r>
          </a:p>
          <a:p>
            <a:pPr algn="ctr" eaLnBrk="1" hangingPunct="1"/>
            <a:r>
              <a:rPr lang="de-DE" altLang="de-DE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Heuss</a:t>
            </a:r>
          </a:p>
        </p:txBody>
      </p:sp>
      <p:sp>
        <p:nvSpPr>
          <p:cNvPr id="14" name="Oval 26"/>
          <p:cNvSpPr>
            <a:spLocks noChangeArrowheads="1"/>
          </p:cNvSpPr>
          <p:nvPr/>
        </p:nvSpPr>
        <p:spPr bwMode="auto">
          <a:xfrm>
            <a:off x="8101013" y="4797425"/>
            <a:ext cx="684212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Berthold</a:t>
            </a:r>
          </a:p>
        </p:txBody>
      </p:sp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7380288" y="4797425"/>
            <a:ext cx="684212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DFG</a:t>
            </a:r>
            <a:endParaRPr lang="de-DE" altLang="de-DE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0" y="-56490"/>
            <a:ext cx="9144000" cy="1037218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323528" y="188640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G8-</a:t>
            </a:r>
            <a:endParaRPr lang="de-DE" sz="2800" i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029540" y="234806"/>
            <a:ext cx="49685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i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Gymnasien in Freiburg</a:t>
            </a:r>
            <a:endParaRPr lang="de-DE" sz="2800" i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878415" y="6541543"/>
            <a:ext cx="2232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Segoe UI Semibold" panose="020B0702040204020203" pitchFamily="34" charset="0"/>
                <a:cs typeface="Segoe UI Semibold" panose="020B0702040204020203" pitchFamily="34" charset="0"/>
                <a:hlinkClick r:id="rId5"/>
              </a:rPr>
              <a:t>www.openstreetmap.org/copyright</a:t>
            </a:r>
            <a:r>
              <a:rPr lang="de-DE" sz="1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5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37"/>
    </mc:Choice>
    <mc:Fallback>
      <p:transition spd="slow" advTm="15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70"/>
          <a:stretch/>
        </p:blipFill>
        <p:spPr>
          <a:xfrm>
            <a:off x="0" y="-56490"/>
            <a:ext cx="9144000" cy="6914490"/>
          </a:xfrm>
          <a:prstGeom prst="rect">
            <a:avLst/>
          </a:prstGeom>
        </p:spPr>
      </p:pic>
      <p:sp>
        <p:nvSpPr>
          <p:cNvPr id="4" name="Oval 32"/>
          <p:cNvSpPr>
            <a:spLocks noChangeArrowheads="1"/>
          </p:cNvSpPr>
          <p:nvPr/>
        </p:nvSpPr>
        <p:spPr bwMode="auto">
          <a:xfrm>
            <a:off x="3275856" y="1556792"/>
            <a:ext cx="684212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Went</a:t>
            </a:r>
            <a:r>
              <a:rPr lang="de-DE" altLang="de-DE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br>
              <a:rPr lang="de-DE" altLang="de-DE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sz="1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zinger</a:t>
            </a:r>
            <a:endParaRPr lang="de-DE" altLang="de-DE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Oval 25"/>
          <p:cNvSpPr>
            <a:spLocks noChangeArrowheads="1"/>
          </p:cNvSpPr>
          <p:nvPr/>
        </p:nvSpPr>
        <p:spPr bwMode="auto">
          <a:xfrm>
            <a:off x="5076056" y="4594662"/>
            <a:ext cx="684213" cy="6477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Angell</a:t>
            </a:r>
          </a:p>
        </p:txBody>
      </p:sp>
      <p:sp>
        <p:nvSpPr>
          <p:cNvPr id="16" name="Rechteck 15"/>
          <p:cNvSpPr/>
          <p:nvPr/>
        </p:nvSpPr>
        <p:spPr>
          <a:xfrm>
            <a:off x="0" y="-56490"/>
            <a:ext cx="9144000" cy="1037218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3513816" y="4209586"/>
            <a:ext cx="770152" cy="77015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de-DE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Stau-</a:t>
            </a:r>
            <a:br>
              <a:rPr lang="de-DE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sz="1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dinger</a:t>
            </a:r>
            <a:endParaRPr lang="de-DE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23528" y="188640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G9-</a:t>
            </a:r>
            <a:endParaRPr lang="de-DE" sz="2800" i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029540" y="234806"/>
            <a:ext cx="49685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i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Gymnasien in Freiburg</a:t>
            </a:r>
            <a:endParaRPr lang="de-DE" sz="2800" i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40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04"/>
    </mc:Choice>
    <mc:Fallback>
      <p:transition spd="slow" advTm="11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 rot="21028527">
            <a:off x="1019892" y="2442568"/>
            <a:ext cx="1316037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Deutsch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416024" y="1296535"/>
            <a:ext cx="1839913" cy="4667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none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Mathematik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 rot="808984">
            <a:off x="2682358" y="2246991"/>
            <a:ext cx="234230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 anchorCtr="1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Fremdsprachen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 rot="20499859">
            <a:off x="305381" y="3194601"/>
            <a:ext cx="2895600" cy="400050"/>
          </a:xfrm>
          <a:prstGeom prst="rect">
            <a:avLst/>
          </a:prstGeom>
          <a:solidFill>
            <a:schemeClr val="accent5">
              <a:lumMod val="50000"/>
              <a:alpha val="93000"/>
            </a:scheme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Religion / Ethik ab Kl. 7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 rot="606766">
            <a:off x="2967242" y="4027045"/>
            <a:ext cx="1468437" cy="40005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none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Geschichte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324687" y="3283498"/>
            <a:ext cx="1512888" cy="4064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none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Geographie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2644446" y="4773231"/>
            <a:ext cx="2592387" cy="400050"/>
          </a:xfrm>
          <a:prstGeom prst="rect">
            <a:avLst/>
          </a:prstGeom>
          <a:solidFill>
            <a:schemeClr val="accent5">
              <a:lumMod val="50000"/>
              <a:alpha val="93000"/>
            </a:scheme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none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Gemeinschaftskunde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6033767" y="1807948"/>
            <a:ext cx="2057137" cy="954107"/>
          </a:xfrm>
          <a:prstGeom prst="rect">
            <a:avLst/>
          </a:prstGeom>
          <a:solidFill>
            <a:srgbClr val="00B050"/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square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BNT </a:t>
            </a:r>
            <a:r>
              <a:rPr lang="de-DE" altLang="de-DE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(Biologie, Naturwissenschaft und Technik)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 rot="611783">
            <a:off x="7305308" y="1159001"/>
            <a:ext cx="1063625" cy="406400"/>
          </a:xfrm>
          <a:prstGeom prst="rect">
            <a:avLst/>
          </a:prstGeom>
          <a:solidFill>
            <a:srgbClr val="00B050">
              <a:alpha val="93000"/>
            </a:srgb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none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Chemie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 rot="21153307">
            <a:off x="5829545" y="1180860"/>
            <a:ext cx="898003" cy="400110"/>
          </a:xfrm>
          <a:prstGeom prst="rect">
            <a:avLst/>
          </a:prstGeom>
          <a:solidFill>
            <a:srgbClr val="00B050">
              <a:alpha val="93000"/>
            </a:srgb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none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Physik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 rot="1020000">
            <a:off x="4014258" y="5467891"/>
            <a:ext cx="1060450" cy="400050"/>
          </a:xfrm>
          <a:prstGeom prst="rect">
            <a:avLst/>
          </a:prstGeom>
          <a:solidFill>
            <a:srgbClr val="FFC000">
              <a:alpha val="93000"/>
            </a:srgb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Musik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 rot="279983">
            <a:off x="2172908" y="5853739"/>
            <a:ext cx="1939925" cy="406400"/>
          </a:xfrm>
          <a:prstGeom prst="rect">
            <a:avLst/>
          </a:prstGeom>
          <a:solidFill>
            <a:srgbClr val="FFC000"/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none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Bildende Kunst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 rot="21213178">
            <a:off x="1642745" y="5287900"/>
            <a:ext cx="1019175" cy="369332"/>
          </a:xfrm>
          <a:prstGeom prst="rect">
            <a:avLst/>
          </a:prstGeom>
          <a:solidFill>
            <a:srgbClr val="FFC000">
              <a:alpha val="93000"/>
            </a:srgb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Sport</a:t>
            </a:r>
            <a:endParaRPr lang="de-DE" altLang="de-DE" dirty="0" smtClean="0">
              <a:solidFill>
                <a:srgbClr val="000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6156176" y="5434243"/>
            <a:ext cx="2782342" cy="707886"/>
          </a:xfrm>
          <a:prstGeom prst="rect">
            <a:avLst/>
          </a:prstGeom>
          <a:solidFill>
            <a:srgbClr val="C00000">
              <a:alpha val="62000"/>
            </a:srgb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square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20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Schulspezifische Poolstunden</a:t>
            </a:r>
          </a:p>
        </p:txBody>
      </p:sp>
      <p:sp>
        <p:nvSpPr>
          <p:cNvPr id="3" name="Rechteck 2"/>
          <p:cNvSpPr/>
          <p:nvPr/>
        </p:nvSpPr>
        <p:spPr>
          <a:xfrm rot="21088369">
            <a:off x="269894" y="4087535"/>
            <a:ext cx="2355064" cy="70788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altLang="de-DE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Wirtschaft und Berufsorientierung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25738" y="333375"/>
            <a:ext cx="6418262" cy="503238"/>
          </a:xfrm>
          <a:prstGeom prst="rect">
            <a:avLst/>
          </a:prstGeom>
        </p:spPr>
        <p:txBody>
          <a:bodyPr/>
          <a:lstStyle/>
          <a:p>
            <a:r>
              <a:rPr lang="de-DE" sz="2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Die Unterrichtsfächer</a:t>
            </a:r>
            <a:endParaRPr lang="de-DE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 rot="20714433">
            <a:off x="5392978" y="3789382"/>
            <a:ext cx="1326288" cy="369332"/>
          </a:xfrm>
          <a:prstGeom prst="rect">
            <a:avLst/>
          </a:prstGeom>
          <a:solidFill>
            <a:srgbClr val="FFFF00">
              <a:alpha val="41000"/>
            </a:srgb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square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Kunstprofil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 rot="449555">
            <a:off x="7012261" y="3682431"/>
            <a:ext cx="2024188" cy="1200329"/>
          </a:xfrm>
          <a:prstGeom prst="rect">
            <a:avLst/>
          </a:prstGeom>
          <a:solidFill>
            <a:srgbClr val="FFFF00">
              <a:alpha val="41000"/>
            </a:srgb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square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Sprachprofil:</a:t>
            </a:r>
            <a:b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Fremdsprache (z. B. Spanisch, Italienisch …)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 rot="20886312">
            <a:off x="5346404" y="5047181"/>
            <a:ext cx="1374724" cy="369332"/>
          </a:xfrm>
          <a:prstGeom prst="rect">
            <a:avLst/>
          </a:prstGeom>
          <a:solidFill>
            <a:srgbClr val="FFFF00">
              <a:alpha val="41000"/>
            </a:srgb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square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Sportprofil</a:t>
            </a:r>
          </a:p>
        </p:txBody>
      </p:sp>
      <p:sp>
        <p:nvSpPr>
          <p:cNvPr id="4" name="Rechteck 3"/>
          <p:cNvSpPr/>
          <p:nvPr/>
        </p:nvSpPr>
        <p:spPr>
          <a:xfrm rot="551543">
            <a:off x="7416937" y="2945469"/>
            <a:ext cx="1347933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Informatik</a:t>
            </a:r>
            <a:endParaRPr lang="de-DE" sz="20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 rot="21178928">
            <a:off x="5057605" y="3000860"/>
            <a:ext cx="2179524" cy="646331"/>
          </a:xfrm>
          <a:prstGeom prst="rect">
            <a:avLst/>
          </a:prstGeom>
          <a:solidFill>
            <a:srgbClr val="FFFF00">
              <a:alpha val="41000"/>
            </a:srgb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square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800" dirty="0" err="1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Naturwissenschaftl</a:t>
            </a:r>
            <a: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Profil:  NWT, IMP</a:t>
            </a: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5227679" y="4443394"/>
            <a:ext cx="1407383" cy="369332"/>
          </a:xfrm>
          <a:prstGeom prst="rect">
            <a:avLst/>
          </a:prstGeom>
          <a:solidFill>
            <a:srgbClr val="FFFF00">
              <a:alpha val="41000"/>
            </a:srgbClr>
          </a:solidFill>
          <a:ln w="9525" algn="ctr">
            <a:noFill/>
            <a:miter lim="800000"/>
            <a:headEnd/>
            <a:tailEnd/>
          </a:ln>
          <a:effectLst/>
          <a:extLst/>
        </p:spPr>
        <p:txBody>
          <a:bodyPr wrap="square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1800" dirty="0" smtClean="0">
                <a:solidFill>
                  <a:srgbClr val="000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Musikprofil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62"/>
    </mc:Choice>
    <mc:Fallback>
      <p:transition spd="slow" advTm="80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2016125" y="2205038"/>
            <a:ext cx="7127875" cy="3563937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de-DE" sz="2000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Stärkung der Medienbildung </a:t>
            </a:r>
            <a:r>
              <a:rPr lang="de-DE" sz="2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 </a:t>
            </a:r>
            <a:r>
              <a:rPr lang="de-DE" sz="2000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-erziehung</a:t>
            </a:r>
            <a:r>
              <a:rPr lang="de-DE" sz="2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endParaRPr lang="de-DE" sz="2000" dirty="0" smtClean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de-DE" sz="2000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z.B</a:t>
            </a:r>
            <a:r>
              <a:rPr lang="de-DE" sz="2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Basiskurs in Klasse 5</a:t>
            </a:r>
          </a:p>
          <a:p>
            <a:pPr>
              <a:defRPr/>
            </a:pPr>
            <a:r>
              <a:rPr lang="de-DE" sz="2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BNT: Biologie, Naturwissenschaft &amp; Technik in den Klassenstufen 5/6 (Orientierungsstufe)</a:t>
            </a:r>
          </a:p>
          <a:p>
            <a:pPr>
              <a:defRPr/>
            </a:pPr>
            <a:r>
              <a:rPr lang="de-DE" sz="2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Wirtschaft, Berufs- und </a:t>
            </a:r>
            <a:r>
              <a:rPr lang="de-DE" sz="2000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Studienorientierung</a:t>
            </a:r>
            <a:br>
              <a:rPr lang="de-DE" sz="2000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sz="2000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(eigenes </a:t>
            </a:r>
            <a:r>
              <a:rPr lang="de-DE" sz="2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Fach ab Klasse 8</a:t>
            </a:r>
            <a:r>
              <a:rPr lang="de-DE" sz="2000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>
              <a:defRPr/>
            </a:pPr>
            <a:r>
              <a:rPr lang="de-DE" sz="2000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Beginn der zweiten Fremdsprache landesweit ab Klasse 6</a:t>
            </a:r>
            <a:endParaRPr lang="de-DE" sz="20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de-DE" sz="2000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Neue Gewichtung des Schulcurriculums: </a:t>
            </a:r>
            <a:br>
              <a:rPr lang="de-DE" sz="2000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sz="2000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Kerncurriculum </a:t>
            </a:r>
            <a:r>
              <a:rPr lang="de-DE" sz="2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75%, Schulcurriculum 25% </a:t>
            </a:r>
            <a:r>
              <a:rPr lang="de-DE" sz="2000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für Inhalte, die an den Schulen in Fachkonferenzen festgelegt werden.</a:t>
            </a:r>
          </a:p>
          <a:p>
            <a:pPr marL="0" indent="0">
              <a:buFontTx/>
              <a:buNone/>
              <a:defRPr/>
            </a:pPr>
            <a:endParaRPr lang="de-DE" sz="2000" dirty="0" smtClean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FontTx/>
              <a:buNone/>
              <a:defRPr/>
            </a:pPr>
            <a:endParaRPr lang="de-DE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725738" y="333375"/>
            <a:ext cx="6418262" cy="503238"/>
          </a:xfrm>
          <a:prstGeom prst="rect">
            <a:avLst/>
          </a:prstGeom>
        </p:spPr>
        <p:txBody>
          <a:bodyPr/>
          <a:lstStyle/>
          <a:p>
            <a:r>
              <a:rPr lang="de-DE" altLang="de-DE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Der Bildungsplan 2016</a:t>
            </a:r>
            <a:endParaRPr lang="de-DE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1475656" y="1574800"/>
            <a:ext cx="6609928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altLang="de-DE" sz="2400" kern="0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Auswirkungen auf das Gymnasium</a:t>
            </a:r>
          </a:p>
        </p:txBody>
      </p:sp>
      <p:sp>
        <p:nvSpPr>
          <p:cNvPr id="5" name="Rechteck 4"/>
          <p:cNvSpPr/>
          <p:nvPr/>
        </p:nvSpPr>
        <p:spPr>
          <a:xfrm>
            <a:off x="1510308" y="1483668"/>
            <a:ext cx="7022132" cy="4321596"/>
          </a:xfrm>
          <a:prstGeom prst="rect">
            <a:avLst/>
          </a:prstGeom>
          <a:noFill/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95"/>
    </mc:Choice>
    <mc:Fallback>
      <p:transition spd="slow" advTm="29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832</Words>
  <Application>Microsoft Office PowerPoint</Application>
  <PresentationFormat>Bildschirmpräsentation (4:3)</PresentationFormat>
  <Paragraphs>271</Paragraphs>
  <Slides>27</Slides>
  <Notes>10</Notes>
  <HiddenSlides>0</HiddenSlides>
  <MMClips>27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Arial</vt:lpstr>
      <vt:lpstr>Calibri</vt:lpstr>
      <vt:lpstr>Segoe UI</vt:lpstr>
      <vt:lpstr>Segoe UI Semibold</vt:lpstr>
      <vt:lpstr>Standarddesign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Unterrichtsfächer</vt:lpstr>
      <vt:lpstr>Der Bildungsplan 2016</vt:lpstr>
      <vt:lpstr>Fremdsprachen</vt:lpstr>
      <vt:lpstr>Fremdsprachen in Klasse 5</vt:lpstr>
      <vt:lpstr>Profile ab Klasse 8 (außer DFG)</vt:lpstr>
      <vt:lpstr>Weitere Angebote und Inhalte</vt:lpstr>
      <vt:lpstr>Lernen von Methoden</vt:lpstr>
      <vt:lpstr>Soziale Kompetenzen</vt:lpstr>
      <vt:lpstr>Der Schultag endet nicht um 13 Uhr! </vt:lpstr>
      <vt:lpstr>Der Schultag endet nicht um 13 Uhr! </vt:lpstr>
      <vt:lpstr>Welchen Bildungsauftrag hat das Gymnasium?</vt:lpstr>
      <vt:lpstr>Voraussetzungen für den  Erfolg am Gymnasium</vt:lpstr>
      <vt:lpstr>Die Grundschulempfehlung</vt:lpstr>
      <vt:lpstr>Termine für die Anmeldung</vt:lpstr>
      <vt:lpstr>Aufnahmeverfahren</vt:lpstr>
      <vt:lpstr>Aufnahmeverfahren</vt:lpstr>
      <vt:lpstr>Aufnahmeentscheidung</vt:lpstr>
      <vt:lpstr>Klassenausgleich</vt:lpstr>
      <vt:lpstr>Die Broschüre  „Weiterführende Schulen in Freiburg“…</vt:lpstr>
      <vt:lpstr>PowerPoint-Präsentation</vt:lpstr>
    </vt:vector>
  </TitlesOfParts>
  <Company>Kepler-Gymnasium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Behrens</dc:creator>
  <cp:lastModifiedBy>Schulleitung.dhgvn</cp:lastModifiedBy>
  <cp:revision>236</cp:revision>
  <cp:lastPrinted>2018-10-02T14:44:22Z</cp:lastPrinted>
  <dcterms:created xsi:type="dcterms:W3CDTF">2008-01-02T09:42:23Z</dcterms:created>
  <dcterms:modified xsi:type="dcterms:W3CDTF">2020-12-08T12:28:45Z</dcterms:modified>
</cp:coreProperties>
</file>